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1" r:id="rId3"/>
    <p:sldId id="257" r:id="rId4"/>
    <p:sldId id="283" r:id="rId5"/>
    <p:sldId id="287" r:id="rId6"/>
    <p:sldId id="284" r:id="rId7"/>
    <p:sldId id="258" r:id="rId8"/>
    <p:sldId id="288" r:id="rId9"/>
    <p:sldId id="289" r:id="rId10"/>
    <p:sldId id="290" r:id="rId11"/>
    <p:sldId id="291" r:id="rId12"/>
    <p:sldId id="292" r:id="rId13"/>
    <p:sldId id="293" r:id="rId14"/>
    <p:sldId id="295" r:id="rId15"/>
    <p:sldId id="27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Classic" panose="020B0604020202020204" charset="0"/>
      <p:regular r:id="rId21"/>
      <p:bold r:id="rId22"/>
    </p:embeddedFont>
    <p:embeddedFont>
      <p:font typeface="Montserrat Light" panose="020B060402020202020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Segoe UI Light" panose="020B0502040204020203" pitchFamily="34" charset="0"/>
      <p:regular r:id="rId31"/>
      <p:italic r:id="rId32"/>
    </p:embeddedFont>
    <p:embeddedFont>
      <p:font typeface="Segoe UI Semilight" panose="020B0402040204020203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BA28"/>
    <a:srgbClr val="E14BB6"/>
    <a:srgbClr val="DE36B0"/>
    <a:srgbClr val="B51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22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emf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 t="9274"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43000" y="-190500"/>
            <a:ext cx="15849600" cy="10668000"/>
          </a:xfrm>
          <a:prstGeom prst="rect">
            <a:avLst/>
          </a:prstGeom>
          <a:solidFill>
            <a:srgbClr val="252827">
              <a:alpha val="6980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676400" y="1516000"/>
            <a:ext cx="14782800" cy="7666101"/>
            <a:chOff x="-2335445" y="-47625"/>
            <a:chExt cx="19710399" cy="10221467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5242709" cy="63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3200" b="1" spc="420" dirty="0">
                  <a:solidFill>
                    <a:srgbClr val="FFFEE6"/>
                  </a:solidFill>
                  <a:latin typeface="Montserrat Light"/>
                </a:rPr>
                <a:t>CONVERSATIONAL AI</a:t>
              </a:r>
              <a:endParaRPr lang="en-US" sz="3200" b="1" i="0" spc="42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335445" y="1359794"/>
              <a:ext cx="19710399" cy="6155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GB" sz="10000" b="1" spc="-120" dirty="0">
                  <a:solidFill>
                    <a:srgbClr val="F8CF2C"/>
                  </a:solidFill>
                  <a:latin typeface="Montserrat Classic"/>
                </a:rPr>
                <a:t>Building conversation AI using Azure Bot &amp; LUIS</a:t>
              </a:r>
              <a:endParaRPr lang="en-US" sz="10000" b="1" i="0" spc="-12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-1725845" y="8308082"/>
              <a:ext cx="18592799" cy="186576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1421045" y="8588474"/>
              <a:ext cx="18084799" cy="1333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4000" b="1" spc="28" dirty="0">
                  <a:solidFill>
                    <a:srgbClr val="252827"/>
                  </a:solidFill>
                  <a:latin typeface="Montserrat Classic"/>
                </a:rPr>
                <a:t>Nagaraj Sengodan</a:t>
              </a:r>
              <a:r>
                <a:rPr lang="en-US" sz="3600" spc="28" dirty="0">
                  <a:solidFill>
                    <a:srgbClr val="252827"/>
                  </a:solidFill>
                  <a:latin typeface="Montserrat Classic"/>
                </a:rPr>
                <a:t>, HCL Technologies</a:t>
              </a:r>
            </a:p>
            <a:p>
              <a:pPr algn="ctr">
                <a:lnSpc>
                  <a:spcPts val="3920"/>
                </a:lnSpc>
              </a:pPr>
              <a:r>
                <a:rPr lang="en-US" sz="4000" b="1" spc="28" dirty="0">
                  <a:solidFill>
                    <a:srgbClr val="252827"/>
                  </a:solidFill>
                  <a:latin typeface="Montserrat Classic"/>
                </a:rPr>
                <a:t>Nitin Raj Soundararajan</a:t>
              </a:r>
              <a:r>
                <a:rPr lang="en-US" sz="3600" spc="28" dirty="0">
                  <a:solidFill>
                    <a:srgbClr val="252827"/>
                  </a:solidFill>
                  <a:latin typeface="Montserrat Classic"/>
                </a:rPr>
                <a:t>, Cognizant Worldwide Limited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2C1995-BD1C-40AB-B769-A26C065C3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010" y="267727"/>
            <a:ext cx="208597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7772400" cy="5635171"/>
            <a:chOff x="0" y="0"/>
            <a:chExt cx="12699322" cy="751355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3754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Build Controllers, Models and Prompts</a:t>
              </a: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1DD8679-AFC0-47CB-9E8A-FBF03BD6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699" y="2476500"/>
            <a:ext cx="9802537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9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7772400" cy="7366414"/>
            <a:chOff x="0" y="0"/>
            <a:chExt cx="12699322" cy="982188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6062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Build Controllers, Models and Prompts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Test locally with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0CBFE94-8006-486E-A464-430628F9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476500"/>
            <a:ext cx="968740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7772400" cy="8520576"/>
            <a:chOff x="0" y="0"/>
            <a:chExt cx="12699322" cy="1136076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760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Build Controllers, Models and Prompts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Test locally with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Publish to Azure App Service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AF87A4-6BA3-4617-B4EA-9588A799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476500"/>
            <a:ext cx="6161314" cy="71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7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7772400" cy="9674738"/>
            <a:chOff x="0" y="0"/>
            <a:chExt cx="12699322" cy="1289964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9140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Build Controllers, Models and Prompts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Test locally with Emulator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Publish to Azure App Service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Register and Connect Bot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6F8064-2BEE-4EC2-8219-4CF65D18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524225"/>
            <a:ext cx="9906000" cy="55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4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1352550"/>
            <a:ext cx="8191500" cy="36195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9334500" y="1352550"/>
            <a:ext cx="8191500" cy="3619500"/>
          </a:xfrm>
          <a:prstGeom prst="rect">
            <a:avLst/>
          </a:prstGeom>
          <a:solidFill>
            <a:srgbClr val="252827">
              <a:alpha val="89803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9334500" y="5314950"/>
            <a:ext cx="8191500" cy="36195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762000" y="5314950"/>
            <a:ext cx="8191500" cy="3619500"/>
          </a:xfrm>
          <a:prstGeom prst="rect">
            <a:avLst/>
          </a:prstGeom>
          <a:solidFill>
            <a:srgbClr val="252827">
              <a:alpha val="89803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1525842" y="2019300"/>
            <a:ext cx="6663817" cy="2392085"/>
            <a:chOff x="0" y="-57150"/>
            <a:chExt cx="8885089" cy="3189446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8885089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0" i="0" spc="223" dirty="0">
                  <a:solidFill>
                    <a:srgbClr val="252827"/>
                  </a:solidFill>
                  <a:latin typeface="Montserrat Classic"/>
                </a:rPr>
                <a:t>Bot Builder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4378"/>
              <a:ext cx="8885089" cy="2387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Speech Support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Improved Dialog Tools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Debugging Improvements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Channel Inspector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98342" y="2141815"/>
            <a:ext cx="6663817" cy="2392085"/>
            <a:chOff x="0" y="-57149"/>
            <a:chExt cx="8885089" cy="318944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49"/>
              <a:ext cx="8885089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 dirty="0">
                  <a:solidFill>
                    <a:srgbClr val="F8CF2C"/>
                  </a:solidFill>
                  <a:latin typeface="Montserrat Classic"/>
                </a:rPr>
                <a:t>Platform</a:t>
              </a:r>
              <a:endParaRPr lang="en-US" sz="3199" b="0" i="0" spc="223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4379"/>
              <a:ext cx="8885089" cy="23879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New Channels</a:t>
              </a: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Adaptive Cards</a:t>
              </a: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Speech Support</a:t>
              </a:r>
            </a:p>
            <a:p>
              <a:pPr marL="342900" indent="-342900" algn="just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Payments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25842" y="6134100"/>
            <a:ext cx="6663817" cy="1930421"/>
            <a:chOff x="0" y="-57149"/>
            <a:chExt cx="8885089" cy="257389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49"/>
              <a:ext cx="8885089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spc="223" dirty="0">
                  <a:solidFill>
                    <a:srgbClr val="F8CF2C"/>
                  </a:solidFill>
                  <a:latin typeface="Montserrat Classic"/>
                </a:rPr>
                <a:t>Intelligence</a:t>
              </a:r>
              <a:endParaRPr lang="en-US" sz="3199" b="0" i="0" spc="223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4380"/>
              <a:ext cx="8885089" cy="1772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Analytics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Bot Controls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F8CF2C"/>
                  </a:solidFill>
                  <a:latin typeface="Montserrat Light"/>
                </a:rPr>
                <a:t>Speech Support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98342" y="6367999"/>
            <a:ext cx="6663817" cy="1930421"/>
            <a:chOff x="0" y="-57150"/>
            <a:chExt cx="8885089" cy="257389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8885089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 b="0" i="0" spc="223" dirty="0">
                  <a:solidFill>
                    <a:srgbClr val="252827"/>
                  </a:solidFill>
                  <a:latin typeface="Montserrat Classic"/>
                </a:rPr>
                <a:t>HIGHLIGHTS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44379"/>
              <a:ext cx="8885089" cy="1772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Conversational vs Business Logic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SDK Unification</a:t>
              </a:r>
            </a:p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r>
                <a:rPr lang="en-US" sz="2400" spc="24" dirty="0">
                  <a:solidFill>
                    <a:srgbClr val="252827"/>
                  </a:solidFill>
                  <a:latin typeface="Montserrat Light"/>
                </a:rPr>
                <a:t>Componentization and Reuse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76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4376410"/>
            <a:ext cx="7615976" cy="1534180"/>
            <a:chOff x="0" y="0"/>
            <a:chExt cx="10154634" cy="2045573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10154634" cy="140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920"/>
                </a:lnSpc>
              </a:pPr>
              <a:r>
                <a:rPr lang="en-US" sz="7200" b="1" i="0" spc="-72" dirty="0">
                  <a:solidFill>
                    <a:srgbClr val="F8CF2C"/>
                  </a:solidFill>
                  <a:latin typeface="Montserrat Classic"/>
                </a:rPr>
                <a:t>Let's Talk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9138634" y="1893173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67800" y="2013069"/>
            <a:ext cx="8269662" cy="6832826"/>
            <a:chOff x="0" y="0"/>
            <a:chExt cx="9657232" cy="9110434"/>
          </a:xfrm>
        </p:grpSpPr>
        <p:sp>
          <p:nvSpPr>
            <p:cNvPr id="6" name="TextBox 6"/>
            <p:cNvSpPr txBox="1"/>
            <p:nvPr/>
          </p:nvSpPr>
          <p:spPr>
            <a:xfrm>
              <a:off x="0" y="282390"/>
              <a:ext cx="9657232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0" i="0" spc="224" dirty="0">
                  <a:solidFill>
                    <a:srgbClr val="F8CF2C"/>
                  </a:solidFill>
                  <a:latin typeface="Montserrat Classic"/>
                </a:rPr>
                <a:t>NAGARAJ SENGODAN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48298"/>
              <a:ext cx="9657232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cap="all" spc="224" dirty="0">
                  <a:solidFill>
                    <a:srgbClr val="F8CF2C"/>
                  </a:solidFill>
                  <a:latin typeface="Montserrat Classic"/>
                </a:rPr>
                <a:t> Nitin Raj </a:t>
              </a:r>
              <a:r>
                <a:rPr lang="en-US" sz="3200" cap="all" spc="224" dirty="0" err="1">
                  <a:solidFill>
                    <a:srgbClr val="F8CF2C"/>
                  </a:solidFill>
                  <a:latin typeface="Montserrat Classic"/>
                </a:rPr>
                <a:t>Soundararajan</a:t>
              </a:r>
              <a:r>
                <a:rPr lang="en-US" sz="3200" cap="all" spc="224" dirty="0">
                  <a:solidFill>
                    <a:srgbClr val="F8CF2C"/>
                  </a:solidFill>
                  <a:latin typeface="Montserrat Classic"/>
                </a:rPr>
                <a:t> </a:t>
              </a:r>
              <a:endParaRPr lang="en-US" sz="3200" b="0" i="0" cap="all" spc="224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864112"/>
              <a:ext cx="9657232" cy="698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0" i="0" spc="224" dirty="0">
                  <a:solidFill>
                    <a:srgbClr val="F8CF2C"/>
                  </a:solidFill>
                  <a:latin typeface="Montserrat Classic"/>
                </a:rPr>
                <a:t>GITHUB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92200"/>
              <a:ext cx="9657232" cy="14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FFFEE6"/>
                  </a:solidFill>
                  <a:latin typeface="Montserrat Light"/>
                </a:rPr>
                <a:t>https://in.linkedin.com/in/nagarajsengodan</a:t>
              </a:r>
              <a:endParaRPr lang="en-US" sz="3000" b="0" i="0" spc="3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48583"/>
              <a:ext cx="9657232" cy="683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FFFEE6"/>
                  </a:solidFill>
                  <a:latin typeface="Montserrat Light"/>
                </a:rPr>
                <a:t>https://www.linkedin.com/in/nitinrajs/</a:t>
              </a:r>
              <a:endParaRPr lang="en-US" sz="3000" b="0" i="0" spc="3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64397"/>
              <a:ext cx="9657232" cy="14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FFFEE6"/>
                  </a:solidFill>
                  <a:latin typeface="Montserrat Light"/>
                </a:rPr>
                <a:t>https://github.com/KRSNagaraj/AI-Robotics-Conference-2019</a:t>
              </a:r>
              <a:endParaRPr lang="en-US" sz="3000" b="0" i="0" spc="3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0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3665908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0" y="6581722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1450" y="-190500"/>
            <a:ext cx="18630900" cy="7361240"/>
          </a:xfrm>
          <a:prstGeom prst="rect">
            <a:avLst/>
          </a:prstGeom>
          <a:solidFill>
            <a:schemeClr val="bg1"/>
          </a:solidFill>
        </p:spPr>
      </p:sp>
      <p:grpSp>
        <p:nvGrpSpPr>
          <p:cNvPr id="6" name="Group 6"/>
          <p:cNvGrpSpPr/>
          <p:nvPr/>
        </p:nvGrpSpPr>
        <p:grpSpPr>
          <a:xfrm>
            <a:off x="1600200" y="7382993"/>
            <a:ext cx="7661785" cy="2290449"/>
            <a:chOff x="0" y="-57150"/>
            <a:chExt cx="5633889" cy="3053933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5583089" cy="1448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 dirty="0">
                  <a:solidFill>
                    <a:srgbClr val="F8CF2C"/>
                  </a:solidFill>
                  <a:latin typeface="Montserrat Classic"/>
                </a:rPr>
                <a:t>NAGARAJ SENGODAN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28860"/>
              <a:ext cx="5633889" cy="1467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GB" sz="3000" spc="30" dirty="0">
                  <a:solidFill>
                    <a:srgbClr val="FFFEE6"/>
                  </a:solidFill>
                  <a:latin typeface="Montserrat Light"/>
                </a:rPr>
                <a:t>Senior Manager – Data and Analytics, </a:t>
              </a:r>
              <a:r>
                <a:rPr lang="en-GB" sz="3000" b="1" spc="30" dirty="0">
                  <a:solidFill>
                    <a:srgbClr val="FFFEE6"/>
                  </a:solidFill>
                  <a:latin typeface="Montserrat Light"/>
                </a:rPr>
                <a:t>HCL Technologies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071659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62000" y="762000"/>
            <a:ext cx="11902226" cy="1534180"/>
            <a:chOff x="0" y="0"/>
            <a:chExt cx="15869634" cy="204557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57150"/>
              <a:ext cx="15869634" cy="140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b="1" i="0" spc="-72" dirty="0">
                  <a:solidFill>
                    <a:srgbClr val="252827"/>
                  </a:solidFill>
                  <a:latin typeface="Montserrat Classic"/>
                </a:rPr>
                <a:t>Who are we?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1893173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38A2576-7CC0-4156-B821-F4089DE9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308729"/>
            <a:ext cx="3545135" cy="45580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AD1E32-C4A0-4C04-947E-D4D06F30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670" y="2594385"/>
            <a:ext cx="4227111" cy="4227111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</p:spPr>
      </p:pic>
      <p:grpSp>
        <p:nvGrpSpPr>
          <p:cNvPr id="29" name="Group 6">
            <a:extLst>
              <a:ext uri="{FF2B5EF4-FFF2-40B4-BE49-F238E27FC236}">
                <a16:creationId xmlns:a16="http://schemas.microsoft.com/office/drawing/2014/main" id="{FF6CE467-00B0-4265-A685-F94B14D2CC72}"/>
              </a:ext>
            </a:extLst>
          </p:cNvPr>
          <p:cNvGrpSpPr/>
          <p:nvPr/>
        </p:nvGrpSpPr>
        <p:grpSpPr>
          <a:xfrm>
            <a:off x="9442934" y="7328671"/>
            <a:ext cx="8083066" cy="2871571"/>
            <a:chOff x="0" y="-57150"/>
            <a:chExt cx="5633889" cy="3828763"/>
          </a:xfrm>
        </p:grpSpPr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C95D668-8FC3-4697-81E1-2C54C0B4E1CF}"/>
                </a:ext>
              </a:extLst>
            </p:cNvPr>
            <p:cNvSpPr txBox="1"/>
            <p:nvPr/>
          </p:nvSpPr>
          <p:spPr>
            <a:xfrm>
              <a:off x="0" y="-57150"/>
              <a:ext cx="5583089" cy="1452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23" dirty="0">
                  <a:solidFill>
                    <a:srgbClr val="F8CF2C"/>
                  </a:solidFill>
                  <a:latin typeface="Montserrat Classic"/>
                </a:rPr>
                <a:t>NITIN RAJ SOUNDARARAJAN</a:t>
              </a:r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7F93F3E4-E0E4-4D4C-810E-1FDE0FAF2019}"/>
                </a:ext>
              </a:extLst>
            </p:cNvPr>
            <p:cNvSpPr txBox="1"/>
            <p:nvPr/>
          </p:nvSpPr>
          <p:spPr>
            <a:xfrm>
              <a:off x="0" y="1528860"/>
              <a:ext cx="5633889" cy="224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GB" sz="3000" spc="30" dirty="0">
                  <a:solidFill>
                    <a:srgbClr val="FFFEE6"/>
                  </a:solidFill>
                  <a:latin typeface="Montserrat Light"/>
                </a:rPr>
                <a:t>Senior Consultant – Data, AI and Analytics, </a:t>
              </a:r>
              <a:r>
                <a:rPr lang="en-GB" sz="3000" b="1" spc="30" dirty="0">
                  <a:solidFill>
                    <a:srgbClr val="FFFEE6"/>
                  </a:solidFill>
                  <a:latin typeface="Montserrat Light"/>
                </a:rPr>
                <a:t>Cognizant Worldwide Limited</a:t>
              </a:r>
            </a:p>
          </p:txBody>
        </p:sp>
        <p:sp>
          <p:nvSpPr>
            <p:cNvPr id="32" name="AutoShape 9">
              <a:extLst>
                <a:ext uri="{FF2B5EF4-FFF2-40B4-BE49-F238E27FC236}">
                  <a16:creationId xmlns:a16="http://schemas.microsoft.com/office/drawing/2014/main" id="{3ED82254-0844-49C3-98A0-037A4BE35570}"/>
                </a:ext>
              </a:extLst>
            </p:cNvPr>
            <p:cNvSpPr/>
            <p:nvPr/>
          </p:nvSpPr>
          <p:spPr>
            <a:xfrm>
              <a:off x="0" y="1071659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609C023-AD09-4382-AC67-737DED69A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127932"/>
            <a:ext cx="1659308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01000" y="-171450"/>
            <a:ext cx="9525000" cy="10629900"/>
          </a:xfrm>
          <a:prstGeom prst="rect">
            <a:avLst/>
          </a:prstGeom>
          <a:solidFill>
            <a:srgbClr val="252827">
              <a:alpha val="8980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8953754" y="2164705"/>
            <a:ext cx="7619492" cy="5074833"/>
            <a:chOff x="0" y="0"/>
            <a:chExt cx="10159322" cy="6766444"/>
          </a:xfrm>
        </p:grpSpPr>
        <p:sp>
          <p:nvSpPr>
            <p:cNvPr id="4" name="TextBox 4"/>
            <p:cNvSpPr txBox="1"/>
            <p:nvPr/>
          </p:nvSpPr>
          <p:spPr>
            <a:xfrm>
              <a:off x="0" y="431205"/>
              <a:ext cx="10159322" cy="839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b="1" i="0" spc="-42" dirty="0">
                  <a:solidFill>
                    <a:srgbClr val="F8CF2C"/>
                  </a:solidFill>
                  <a:latin typeface="Montserrat Classic"/>
                </a:rPr>
                <a:t>Topics to Cover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73200"/>
              <a:ext cx="10159322" cy="5293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endParaRPr lang="en-US" sz="3000" b="0" i="0" spc="30" dirty="0">
                <a:solidFill>
                  <a:srgbClr val="FFFEE6"/>
                </a:solidFill>
                <a:latin typeface="Montserrat Light"/>
              </a:endParaRP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What is Conversational AI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BOT Framework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LUIS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Building a BOT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Additional Features</a:t>
              </a:r>
            </a:p>
            <a:p>
              <a:pPr>
                <a:lnSpc>
                  <a:spcPts val="4499"/>
                </a:lnSpc>
              </a:pPr>
              <a:r>
                <a:rPr lang="en-US" sz="3000" b="0" i="0" spc="30" dirty="0">
                  <a:solidFill>
                    <a:srgbClr val="FFFEE6"/>
                  </a:solidFill>
                  <a:latin typeface="Montserrat Light"/>
                </a:rPr>
                <a:t>Let's Talk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0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246ED10-C7F1-4C39-9579-5C64391E9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9081587"/>
            <a:ext cx="1524000" cy="96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15">
            <a:extLst>
              <a:ext uri="{FF2B5EF4-FFF2-40B4-BE49-F238E27FC236}">
                <a16:creationId xmlns:a16="http://schemas.microsoft.com/office/drawing/2014/main" id="{6D81547A-F997-4675-81B5-98A67ECC2DA5}"/>
              </a:ext>
            </a:extLst>
          </p:cNvPr>
          <p:cNvSpPr/>
          <p:nvPr/>
        </p:nvSpPr>
        <p:spPr bwMode="auto">
          <a:xfrm rot="5400000">
            <a:off x="-2057296" y="2057295"/>
            <a:ext cx="10401300" cy="6286709"/>
          </a:xfrm>
          <a:custGeom>
            <a:avLst/>
            <a:gdLst>
              <a:gd name="connsiteX0" fmla="*/ 0 w 7590504"/>
              <a:gd name="connsiteY0" fmla="*/ 763794 h 5955226"/>
              <a:gd name="connsiteX1" fmla="*/ 3692704 w 7590504"/>
              <a:gd name="connsiteY1" fmla="*/ 0 h 5955226"/>
              <a:gd name="connsiteX2" fmla="*/ 7590504 w 7590504"/>
              <a:gd name="connsiteY2" fmla="*/ 763794 h 5955226"/>
              <a:gd name="connsiteX3" fmla="*/ 7211959 w 7590504"/>
              <a:gd name="connsiteY3" fmla="*/ 763794 h 5955226"/>
              <a:gd name="connsiteX4" fmla="*/ 7211959 w 7590504"/>
              <a:gd name="connsiteY4" fmla="*/ 5955226 h 5955226"/>
              <a:gd name="connsiteX5" fmla="*/ 353959 w 7590504"/>
              <a:gd name="connsiteY5" fmla="*/ 5955226 h 5955226"/>
              <a:gd name="connsiteX6" fmla="*/ 353959 w 7590504"/>
              <a:gd name="connsiteY6" fmla="*/ 763794 h 5955226"/>
              <a:gd name="connsiteX0" fmla="*/ 630639 w 7247750"/>
              <a:gd name="connsiteY0" fmla="*/ 606478 h 5955226"/>
              <a:gd name="connsiteX1" fmla="*/ 3349950 w 7247750"/>
              <a:gd name="connsiteY1" fmla="*/ 0 h 5955226"/>
              <a:gd name="connsiteX2" fmla="*/ 7247750 w 7247750"/>
              <a:gd name="connsiteY2" fmla="*/ 763794 h 5955226"/>
              <a:gd name="connsiteX3" fmla="*/ 6869205 w 7247750"/>
              <a:gd name="connsiteY3" fmla="*/ 763794 h 5955226"/>
              <a:gd name="connsiteX4" fmla="*/ 6869205 w 7247750"/>
              <a:gd name="connsiteY4" fmla="*/ 5955226 h 5955226"/>
              <a:gd name="connsiteX5" fmla="*/ 11205 w 7247750"/>
              <a:gd name="connsiteY5" fmla="*/ 5955226 h 5955226"/>
              <a:gd name="connsiteX6" fmla="*/ 11205 w 7247750"/>
              <a:gd name="connsiteY6" fmla="*/ 763794 h 5955226"/>
              <a:gd name="connsiteX7" fmla="*/ 630639 w 7247750"/>
              <a:gd name="connsiteY7" fmla="*/ 606478 h 5955226"/>
              <a:gd name="connsiteX0" fmla="*/ 630639 w 6869205"/>
              <a:gd name="connsiteY0" fmla="*/ 606478 h 5955226"/>
              <a:gd name="connsiteX1" fmla="*/ 3349950 w 6869205"/>
              <a:gd name="connsiteY1" fmla="*/ 0 h 5955226"/>
              <a:gd name="connsiteX2" fmla="*/ 5802408 w 6869205"/>
              <a:gd name="connsiteY2" fmla="*/ 517988 h 5955226"/>
              <a:gd name="connsiteX3" fmla="*/ 6869205 w 6869205"/>
              <a:gd name="connsiteY3" fmla="*/ 763794 h 5955226"/>
              <a:gd name="connsiteX4" fmla="*/ 6869205 w 6869205"/>
              <a:gd name="connsiteY4" fmla="*/ 5955226 h 5955226"/>
              <a:gd name="connsiteX5" fmla="*/ 11205 w 6869205"/>
              <a:gd name="connsiteY5" fmla="*/ 5955226 h 5955226"/>
              <a:gd name="connsiteX6" fmla="*/ 11205 w 6869205"/>
              <a:gd name="connsiteY6" fmla="*/ 763794 h 5955226"/>
              <a:gd name="connsiteX7" fmla="*/ 630639 w 6869205"/>
              <a:gd name="connsiteY7" fmla="*/ 606478 h 5955226"/>
              <a:gd name="connsiteX0" fmla="*/ 0 w 6858000"/>
              <a:gd name="connsiteY0" fmla="*/ 768404 h 5959836"/>
              <a:gd name="connsiteX1" fmla="*/ 3338745 w 6858000"/>
              <a:gd name="connsiteY1" fmla="*/ 4610 h 5959836"/>
              <a:gd name="connsiteX2" fmla="*/ 5791203 w 6858000"/>
              <a:gd name="connsiteY2" fmla="*/ 522598 h 5959836"/>
              <a:gd name="connsiteX3" fmla="*/ 6858000 w 6858000"/>
              <a:gd name="connsiteY3" fmla="*/ 768404 h 5959836"/>
              <a:gd name="connsiteX4" fmla="*/ 6858000 w 6858000"/>
              <a:gd name="connsiteY4" fmla="*/ 5959836 h 5959836"/>
              <a:gd name="connsiteX5" fmla="*/ 0 w 6858000"/>
              <a:gd name="connsiteY5" fmla="*/ 5959836 h 5959836"/>
              <a:gd name="connsiteX6" fmla="*/ 0 w 6858000"/>
              <a:gd name="connsiteY6" fmla="*/ 768404 h 595983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6858000 w 6858000"/>
              <a:gd name="connsiteY2" fmla="*/ 763794 h 5955226"/>
              <a:gd name="connsiteX3" fmla="*/ 6858000 w 6858000"/>
              <a:gd name="connsiteY3" fmla="*/ 5955226 h 5955226"/>
              <a:gd name="connsiteX4" fmla="*/ 0 w 6858000"/>
              <a:gd name="connsiteY4" fmla="*/ 5955226 h 5955226"/>
              <a:gd name="connsiteX5" fmla="*/ 0 w 6858000"/>
              <a:gd name="connsiteY5" fmla="*/ 763794 h 595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5955226">
                <a:moveTo>
                  <a:pt x="0" y="763794"/>
                </a:moveTo>
                <a:cubicBezTo>
                  <a:pt x="1233465" y="457057"/>
                  <a:pt x="2162530" y="260776"/>
                  <a:pt x="3338745" y="0"/>
                </a:cubicBezTo>
                <a:lnTo>
                  <a:pt x="6858000" y="763794"/>
                </a:lnTo>
                <a:lnTo>
                  <a:pt x="6858000" y="5955226"/>
                </a:lnTo>
                <a:lnTo>
                  <a:pt x="0" y="5955226"/>
                </a:lnTo>
                <a:lnTo>
                  <a:pt x="0" y="763794"/>
                </a:lnTo>
                <a:close/>
              </a:path>
            </a:pathLst>
          </a:custGeom>
          <a:solidFill>
            <a:srgbClr val="DFBA28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90571" y="395707"/>
            <a:ext cx="5710976" cy="2495907"/>
            <a:chOff x="0" y="57151"/>
            <a:chExt cx="7614634" cy="3327875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1"/>
              <a:ext cx="7614634" cy="2543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5400" b="1" spc="-72" dirty="0">
                  <a:solidFill>
                    <a:srgbClr val="252827"/>
                  </a:solidFill>
                  <a:latin typeface="Montserrat Classic"/>
                </a:rPr>
                <a:t>Conversational AI</a:t>
              </a:r>
              <a:endParaRPr lang="en-US" sz="5400" b="1" i="0" spc="-72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3232626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54A387-3BEA-46F6-8A2E-9219EC73CF11}"/>
              </a:ext>
            </a:extLst>
          </p:cNvPr>
          <p:cNvGrpSpPr/>
          <p:nvPr/>
        </p:nvGrpSpPr>
        <p:grpSpPr>
          <a:xfrm>
            <a:off x="13776921" y="2006747"/>
            <a:ext cx="2200609" cy="2413866"/>
            <a:chOff x="7587260" y="300471"/>
            <a:chExt cx="2200609" cy="241386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9B871E-9444-47B3-9D81-2CA5107D6C58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7587260" y="2706387"/>
              <a:ext cx="1492679" cy="7950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08DA8DF-AA76-41DC-9495-920760132CD9}"/>
                </a:ext>
              </a:extLst>
            </p:cNvPr>
            <p:cNvSpPr/>
            <p:nvPr/>
          </p:nvSpPr>
          <p:spPr>
            <a:xfrm>
              <a:off x="8336939" y="443692"/>
              <a:ext cx="1021433" cy="45422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Knowledge 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Sources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944C94-6EE3-4471-9B69-13633EAB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232" y="914936"/>
              <a:ext cx="365439" cy="365439"/>
            </a:xfrm>
            <a:prstGeom prst="rect">
              <a:avLst/>
            </a:prstGeom>
          </p:spPr>
        </p:pic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2A382E9B-3755-40B2-984D-7100A27741A3}"/>
                </a:ext>
              </a:extLst>
            </p:cNvPr>
            <p:cNvSpPr txBox="1"/>
            <p:nvPr/>
          </p:nvSpPr>
          <p:spPr>
            <a:xfrm>
              <a:off x="8960405" y="1313247"/>
              <a:ext cx="827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Manuals (PDF)</a:t>
              </a:r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B31C1924-FCDC-46D4-8CB8-BA27FF880C33}"/>
                </a:ext>
              </a:extLst>
            </p:cNvPr>
            <p:cNvSpPr txBox="1"/>
            <p:nvPr/>
          </p:nvSpPr>
          <p:spPr>
            <a:xfrm>
              <a:off x="8325550" y="1817653"/>
              <a:ext cx="10442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Data Sources</a:t>
              </a:r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19ECEDE8-716E-432F-9881-AB09868C421E}"/>
                </a:ext>
              </a:extLst>
            </p:cNvPr>
            <p:cNvSpPr txBox="1"/>
            <p:nvPr/>
          </p:nvSpPr>
          <p:spPr>
            <a:xfrm>
              <a:off x="7915489" y="1314361"/>
              <a:ext cx="911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General Knowledge</a:t>
              </a:r>
            </a:p>
          </p:txBody>
        </p:sp>
        <p:sp>
          <p:nvSpPr>
            <p:cNvPr id="32" name="Database_EFC7" title="Icon of a cylinder">
              <a:extLst>
                <a:ext uri="{FF2B5EF4-FFF2-40B4-BE49-F238E27FC236}">
                  <a16:creationId xmlns:a16="http://schemas.microsoft.com/office/drawing/2014/main" id="{FC747397-0025-4F91-922A-E32DB2D843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1203" y="1575609"/>
              <a:ext cx="192765" cy="250565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9E1883F-3DF3-4DFC-8B3E-086B90F9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7574" y="961946"/>
              <a:ext cx="346666" cy="308643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5534056-CF61-4916-9B4A-44BE4D9C9C96}"/>
                </a:ext>
              </a:extLst>
            </p:cNvPr>
            <p:cNvSpPr/>
            <p:nvPr/>
          </p:nvSpPr>
          <p:spPr>
            <a:xfrm>
              <a:off x="8624148" y="1007094"/>
              <a:ext cx="447013" cy="453894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brain_3" title="Icon of a brain">
              <a:extLst>
                <a:ext uri="{FF2B5EF4-FFF2-40B4-BE49-F238E27FC236}">
                  <a16:creationId xmlns:a16="http://schemas.microsoft.com/office/drawing/2014/main" id="{05A6ADE8-43D8-49A5-ACC5-E20DEC38F3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40567" y="1110176"/>
              <a:ext cx="214175" cy="230295"/>
            </a:xfrm>
            <a:custGeom>
              <a:avLst/>
              <a:gdLst>
                <a:gd name="T0" fmla="*/ 68 w 315"/>
                <a:gd name="T1" fmla="*/ 292 h 338"/>
                <a:gd name="T2" fmla="*/ 24 w 315"/>
                <a:gd name="T3" fmla="*/ 231 h 338"/>
                <a:gd name="T4" fmla="*/ 28 w 315"/>
                <a:gd name="T5" fmla="*/ 126 h 338"/>
                <a:gd name="T6" fmla="*/ 68 w 315"/>
                <a:gd name="T7" fmla="*/ 46 h 338"/>
                <a:gd name="T8" fmla="*/ 113 w 315"/>
                <a:gd name="T9" fmla="*/ 0 h 338"/>
                <a:gd name="T10" fmla="*/ 158 w 315"/>
                <a:gd name="T11" fmla="*/ 293 h 338"/>
                <a:gd name="T12" fmla="*/ 248 w 315"/>
                <a:gd name="T13" fmla="*/ 292 h 338"/>
                <a:gd name="T14" fmla="*/ 292 w 315"/>
                <a:gd name="T15" fmla="*/ 231 h 338"/>
                <a:gd name="T16" fmla="*/ 287 w 315"/>
                <a:gd name="T17" fmla="*/ 126 h 338"/>
                <a:gd name="T18" fmla="*/ 248 w 315"/>
                <a:gd name="T19" fmla="*/ 46 h 338"/>
                <a:gd name="T20" fmla="*/ 203 w 315"/>
                <a:gd name="T21" fmla="*/ 0 h 338"/>
                <a:gd name="T22" fmla="*/ 158 w 315"/>
                <a:gd name="T23" fmla="*/ 293 h 338"/>
                <a:gd name="T24" fmla="*/ 90 w 315"/>
                <a:gd name="T25" fmla="*/ 293 h 338"/>
                <a:gd name="T26" fmla="*/ 248 w 315"/>
                <a:gd name="T27" fmla="*/ 293 h 338"/>
                <a:gd name="T28" fmla="*/ 68 w 315"/>
                <a:gd name="T29" fmla="*/ 180 h 338"/>
                <a:gd name="T30" fmla="*/ 90 w 315"/>
                <a:gd name="T31" fmla="*/ 203 h 338"/>
                <a:gd name="T32" fmla="*/ 158 w 315"/>
                <a:gd name="T33" fmla="*/ 225 h 338"/>
                <a:gd name="T34" fmla="*/ 225 w 315"/>
                <a:gd name="T35" fmla="*/ 203 h 338"/>
                <a:gd name="T36" fmla="*/ 248 w 315"/>
                <a:gd name="T37" fmla="*/ 180 h 338"/>
                <a:gd name="T38" fmla="*/ 79 w 315"/>
                <a:gd name="T39" fmla="*/ 90 h 338"/>
                <a:gd name="T40" fmla="*/ 113 w 315"/>
                <a:gd name="T41" fmla="*/ 113 h 338"/>
                <a:gd name="T42" fmla="*/ 135 w 315"/>
                <a:gd name="T43" fmla="*/ 135 h 338"/>
                <a:gd name="T44" fmla="*/ 203 w 315"/>
                <a:gd name="T45" fmla="*/ 113 h 338"/>
                <a:gd name="T46" fmla="*/ 225 w 315"/>
                <a:gd name="T47" fmla="*/ 90 h 338"/>
                <a:gd name="T48" fmla="*/ 24 w 315"/>
                <a:gd name="T49" fmla="*/ 231 h 338"/>
                <a:gd name="T50" fmla="*/ 248 w 315"/>
                <a:gd name="T51" fmla="*/ 248 h 338"/>
                <a:gd name="T52" fmla="*/ 28 w 315"/>
                <a:gd name="T53" fmla="*/ 126 h 338"/>
                <a:gd name="T54" fmla="*/ 243 w 315"/>
                <a:gd name="T55" fmla="*/ 126 h 338"/>
                <a:gd name="T56" fmla="*/ 68 w 315"/>
                <a:gd name="T57" fmla="*/ 45 h 338"/>
                <a:gd name="T58" fmla="*/ 248 w 315"/>
                <a:gd name="T59" fmla="*/ 45 h 338"/>
                <a:gd name="T60" fmla="*/ 135 w 315"/>
                <a:gd name="T61" fmla="*/ 293 h 338"/>
                <a:gd name="T62" fmla="*/ 68 w 315"/>
                <a:gd name="T63" fmla="*/ 293 h 338"/>
                <a:gd name="T64" fmla="*/ 101 w 315"/>
                <a:gd name="T65" fmla="*/ 338 h 338"/>
                <a:gd name="T66" fmla="*/ 158 w 315"/>
                <a:gd name="T67" fmla="*/ 315 h 338"/>
                <a:gd name="T68" fmla="*/ 158 w 315"/>
                <a:gd name="T69" fmla="*/ 293 h 338"/>
                <a:gd name="T70" fmla="*/ 180 w 315"/>
                <a:gd name="T71" fmla="*/ 338 h 338"/>
                <a:gd name="T72" fmla="*/ 248 w 315"/>
                <a:gd name="T73" fmla="*/ 30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5" h="338">
                  <a:moveTo>
                    <a:pt x="68" y="293"/>
                  </a:moveTo>
                  <a:cubicBezTo>
                    <a:pt x="68" y="293"/>
                    <a:pt x="68" y="292"/>
                    <a:pt x="68" y="292"/>
                  </a:cubicBezTo>
                  <a:cubicBezTo>
                    <a:pt x="42" y="289"/>
                    <a:pt x="23" y="268"/>
                    <a:pt x="23" y="242"/>
                  </a:cubicBezTo>
                  <a:cubicBezTo>
                    <a:pt x="23" y="238"/>
                    <a:pt x="23" y="235"/>
                    <a:pt x="24" y="231"/>
                  </a:cubicBezTo>
                  <a:cubicBezTo>
                    <a:pt x="10" y="219"/>
                    <a:pt x="0" y="201"/>
                    <a:pt x="0" y="180"/>
                  </a:cubicBezTo>
                  <a:cubicBezTo>
                    <a:pt x="0" y="158"/>
                    <a:pt x="11" y="138"/>
                    <a:pt x="28" y="126"/>
                  </a:cubicBezTo>
                  <a:cubicBezTo>
                    <a:pt x="25" y="118"/>
                    <a:pt x="23" y="110"/>
                    <a:pt x="23" y="102"/>
                  </a:cubicBezTo>
                  <a:cubicBezTo>
                    <a:pt x="23" y="74"/>
                    <a:pt x="42" y="52"/>
                    <a:pt x="68" y="46"/>
                  </a:cubicBezTo>
                  <a:cubicBezTo>
                    <a:pt x="68" y="46"/>
                    <a:pt x="68" y="46"/>
                    <a:pt x="68" y="45"/>
                  </a:cubicBezTo>
                  <a:cubicBezTo>
                    <a:pt x="68" y="20"/>
                    <a:pt x="88" y="0"/>
                    <a:pt x="113" y="0"/>
                  </a:cubicBezTo>
                  <a:cubicBezTo>
                    <a:pt x="13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248" y="293"/>
                  </a:moveTo>
                  <a:cubicBezTo>
                    <a:pt x="248" y="293"/>
                    <a:pt x="248" y="292"/>
                    <a:pt x="248" y="292"/>
                  </a:cubicBezTo>
                  <a:cubicBezTo>
                    <a:pt x="273" y="289"/>
                    <a:pt x="293" y="268"/>
                    <a:pt x="293" y="242"/>
                  </a:cubicBezTo>
                  <a:cubicBezTo>
                    <a:pt x="293" y="238"/>
                    <a:pt x="292" y="235"/>
                    <a:pt x="292" y="231"/>
                  </a:cubicBezTo>
                  <a:cubicBezTo>
                    <a:pt x="306" y="219"/>
                    <a:pt x="315" y="201"/>
                    <a:pt x="315" y="180"/>
                  </a:cubicBezTo>
                  <a:cubicBezTo>
                    <a:pt x="315" y="158"/>
                    <a:pt x="304" y="138"/>
                    <a:pt x="287" y="126"/>
                  </a:cubicBezTo>
                  <a:cubicBezTo>
                    <a:pt x="291" y="118"/>
                    <a:pt x="293" y="110"/>
                    <a:pt x="293" y="102"/>
                  </a:cubicBezTo>
                  <a:cubicBezTo>
                    <a:pt x="293" y="74"/>
                    <a:pt x="273" y="52"/>
                    <a:pt x="248" y="46"/>
                  </a:cubicBezTo>
                  <a:cubicBezTo>
                    <a:pt x="248" y="46"/>
                    <a:pt x="248" y="46"/>
                    <a:pt x="248" y="45"/>
                  </a:cubicBezTo>
                  <a:cubicBezTo>
                    <a:pt x="248" y="20"/>
                    <a:pt x="228" y="0"/>
                    <a:pt x="203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68" y="293"/>
                  </a:moveTo>
                  <a:cubicBezTo>
                    <a:pt x="90" y="293"/>
                    <a:pt x="90" y="293"/>
                    <a:pt x="90" y="293"/>
                  </a:cubicBezTo>
                  <a:moveTo>
                    <a:pt x="225" y="293"/>
                  </a:moveTo>
                  <a:cubicBezTo>
                    <a:pt x="248" y="293"/>
                    <a:pt x="248" y="293"/>
                    <a:pt x="248" y="293"/>
                  </a:cubicBezTo>
                  <a:moveTo>
                    <a:pt x="56" y="180"/>
                  </a:moveTo>
                  <a:cubicBezTo>
                    <a:pt x="68" y="180"/>
                    <a:pt x="68" y="180"/>
                    <a:pt x="68" y="180"/>
                  </a:cubicBezTo>
                  <a:cubicBezTo>
                    <a:pt x="80" y="180"/>
                    <a:pt x="90" y="190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0" y="215"/>
                    <a:pt x="100" y="225"/>
                    <a:pt x="113" y="225"/>
                  </a:cubicBezTo>
                  <a:cubicBezTo>
                    <a:pt x="158" y="225"/>
                    <a:pt x="158" y="225"/>
                    <a:pt x="158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15" y="225"/>
                    <a:pt x="225" y="215"/>
                    <a:pt x="225" y="203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225" y="190"/>
                    <a:pt x="235" y="180"/>
                    <a:pt x="248" y="180"/>
                  </a:cubicBezTo>
                  <a:cubicBezTo>
                    <a:pt x="259" y="180"/>
                    <a:pt x="259" y="180"/>
                    <a:pt x="259" y="180"/>
                  </a:cubicBezTo>
                  <a:moveTo>
                    <a:pt x="79" y="90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103" y="90"/>
                    <a:pt x="113" y="100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25"/>
                    <a:pt x="123" y="135"/>
                    <a:pt x="135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93" y="135"/>
                    <a:pt x="203" y="125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0"/>
                    <a:pt x="213" y="90"/>
                    <a:pt x="225" y="90"/>
                  </a:cubicBezTo>
                  <a:cubicBezTo>
                    <a:pt x="236" y="90"/>
                    <a:pt x="236" y="90"/>
                    <a:pt x="236" y="90"/>
                  </a:cubicBezTo>
                  <a:moveTo>
                    <a:pt x="24" y="231"/>
                  </a:moveTo>
                  <a:cubicBezTo>
                    <a:pt x="36" y="242"/>
                    <a:pt x="51" y="248"/>
                    <a:pt x="68" y="248"/>
                  </a:cubicBezTo>
                  <a:moveTo>
                    <a:pt x="248" y="248"/>
                  </a:moveTo>
                  <a:cubicBezTo>
                    <a:pt x="265" y="248"/>
                    <a:pt x="280" y="242"/>
                    <a:pt x="292" y="231"/>
                  </a:cubicBezTo>
                  <a:moveTo>
                    <a:pt x="28" y="126"/>
                  </a:moveTo>
                  <a:cubicBezTo>
                    <a:pt x="73" y="126"/>
                    <a:pt x="73" y="126"/>
                    <a:pt x="73" y="126"/>
                  </a:cubicBezTo>
                  <a:moveTo>
                    <a:pt x="243" y="126"/>
                  </a:moveTo>
                  <a:cubicBezTo>
                    <a:pt x="288" y="126"/>
                    <a:pt x="288" y="126"/>
                    <a:pt x="288" y="126"/>
                  </a:cubicBezTo>
                  <a:moveTo>
                    <a:pt x="68" y="45"/>
                  </a:moveTo>
                  <a:cubicBezTo>
                    <a:pt x="101" y="45"/>
                    <a:pt x="101" y="45"/>
                    <a:pt x="101" y="45"/>
                  </a:cubicBezTo>
                  <a:moveTo>
                    <a:pt x="248" y="45"/>
                  </a:moveTo>
                  <a:cubicBezTo>
                    <a:pt x="214" y="45"/>
                    <a:pt x="214" y="45"/>
                    <a:pt x="214" y="45"/>
                  </a:cubicBezTo>
                  <a:moveTo>
                    <a:pt x="135" y="293"/>
                  </a:moveTo>
                  <a:cubicBezTo>
                    <a:pt x="180" y="293"/>
                    <a:pt x="180" y="293"/>
                    <a:pt x="180" y="293"/>
                  </a:cubicBezTo>
                  <a:moveTo>
                    <a:pt x="68" y="293"/>
                  </a:moveTo>
                  <a:cubicBezTo>
                    <a:pt x="68" y="304"/>
                    <a:pt x="68" y="304"/>
                    <a:pt x="68" y="304"/>
                  </a:cubicBezTo>
                  <a:cubicBezTo>
                    <a:pt x="68" y="323"/>
                    <a:pt x="83" y="338"/>
                    <a:pt x="101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48" y="338"/>
                    <a:pt x="158" y="328"/>
                    <a:pt x="158" y="31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158" y="293"/>
                  </a:moveTo>
                  <a:cubicBezTo>
                    <a:pt x="158" y="315"/>
                    <a:pt x="158" y="315"/>
                    <a:pt x="158" y="315"/>
                  </a:cubicBezTo>
                  <a:cubicBezTo>
                    <a:pt x="158" y="328"/>
                    <a:pt x="168" y="338"/>
                    <a:pt x="180" y="338"/>
                  </a:cubicBezTo>
                  <a:cubicBezTo>
                    <a:pt x="214" y="338"/>
                    <a:pt x="214" y="338"/>
                    <a:pt x="214" y="338"/>
                  </a:cubicBezTo>
                  <a:cubicBezTo>
                    <a:pt x="233" y="338"/>
                    <a:pt x="248" y="323"/>
                    <a:pt x="248" y="304"/>
                  </a:cubicBezTo>
                  <a:cubicBezTo>
                    <a:pt x="248" y="293"/>
                    <a:pt x="248" y="293"/>
                    <a:pt x="248" y="293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4800F63-C0EC-488A-90BA-0BED37B9D775}"/>
                </a:ext>
              </a:extLst>
            </p:cNvPr>
            <p:cNvSpPr/>
            <p:nvPr/>
          </p:nvSpPr>
          <p:spPr>
            <a:xfrm flipH="1">
              <a:off x="7907442" y="300471"/>
              <a:ext cx="1880427" cy="1879710"/>
            </a:xfrm>
            <a:prstGeom prst="ellips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0C0700-6C7E-4D29-9757-BA22BE7E4256}"/>
              </a:ext>
            </a:extLst>
          </p:cNvPr>
          <p:cNvGrpSpPr/>
          <p:nvPr/>
        </p:nvGrpSpPr>
        <p:grpSpPr>
          <a:xfrm>
            <a:off x="14023776" y="3880458"/>
            <a:ext cx="4069377" cy="4245414"/>
            <a:chOff x="7834115" y="2174182"/>
            <a:chExt cx="4069377" cy="424541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384D36D-126D-4427-87C1-79B0B35F3549}"/>
                </a:ext>
              </a:extLst>
            </p:cNvPr>
            <p:cNvSpPr/>
            <p:nvPr/>
          </p:nvSpPr>
          <p:spPr bwMode="auto">
            <a:xfrm>
              <a:off x="10505644" y="5055684"/>
              <a:ext cx="255635" cy="36115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6A5653E-D173-4876-85DD-D1B5170505A3}"/>
                </a:ext>
              </a:extLst>
            </p:cNvPr>
            <p:cNvSpPr/>
            <p:nvPr/>
          </p:nvSpPr>
          <p:spPr bwMode="auto">
            <a:xfrm>
              <a:off x="10505644" y="5641193"/>
              <a:ext cx="255635" cy="26973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DF91654-6D6B-4BF1-8B55-477B972942DC}"/>
                </a:ext>
              </a:extLst>
            </p:cNvPr>
            <p:cNvSpPr/>
            <p:nvPr/>
          </p:nvSpPr>
          <p:spPr bwMode="auto">
            <a:xfrm>
              <a:off x="10505644" y="6071881"/>
              <a:ext cx="255635" cy="26973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11CF697-2C61-473A-BBCD-6CF182E9FEF1}"/>
                </a:ext>
              </a:extLst>
            </p:cNvPr>
            <p:cNvGrpSpPr/>
            <p:nvPr/>
          </p:nvGrpSpPr>
          <p:grpSpPr>
            <a:xfrm>
              <a:off x="9377957" y="2174182"/>
              <a:ext cx="2525535" cy="4245414"/>
              <a:chOff x="9421425" y="2131242"/>
              <a:chExt cx="2611960" cy="4390694"/>
            </a:xfrm>
          </p:grpSpPr>
          <p:sp>
            <p:nvSpPr>
              <p:cNvPr id="56" name="TextBox 21">
                <a:extLst>
                  <a:ext uri="{FF2B5EF4-FFF2-40B4-BE49-F238E27FC236}">
                    <a16:creationId xmlns:a16="http://schemas.microsoft.com/office/drawing/2014/main" id="{0AD5B86F-1AE7-4A59-9645-7C66EC9FB987}"/>
                  </a:ext>
                </a:extLst>
              </p:cNvPr>
              <p:cNvSpPr txBox="1"/>
              <p:nvPr/>
            </p:nvSpPr>
            <p:spPr>
              <a:xfrm>
                <a:off x="9509422" y="3374474"/>
                <a:ext cx="791988" cy="40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Point of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Interest</a:t>
                </a:r>
              </a:p>
            </p:txBody>
          </p:sp>
          <p:sp>
            <p:nvSpPr>
              <p:cNvPr id="57" name="TextBox 22">
                <a:extLst>
                  <a:ext uri="{FF2B5EF4-FFF2-40B4-BE49-F238E27FC236}">
                    <a16:creationId xmlns:a16="http://schemas.microsoft.com/office/drawing/2014/main" id="{70977CDE-EF03-45CA-BCDB-9A96E4BD7EF0}"/>
                  </a:ext>
                </a:extLst>
              </p:cNvPr>
              <p:cNvSpPr txBox="1"/>
              <p:nvPr/>
            </p:nvSpPr>
            <p:spPr>
              <a:xfrm>
                <a:off x="9657763" y="2978925"/>
                <a:ext cx="791988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Mail</a:t>
                </a:r>
              </a:p>
            </p:txBody>
          </p:sp>
          <p:sp>
            <p:nvSpPr>
              <p:cNvPr id="58" name="TextBox 23">
                <a:extLst>
                  <a:ext uri="{FF2B5EF4-FFF2-40B4-BE49-F238E27FC236}">
                    <a16:creationId xmlns:a16="http://schemas.microsoft.com/office/drawing/2014/main" id="{FA9027CD-8A68-4CC5-ADBE-B0B3AEE71FCB}"/>
                  </a:ext>
                </a:extLst>
              </p:cNvPr>
              <p:cNvSpPr txBox="1"/>
              <p:nvPr/>
            </p:nvSpPr>
            <p:spPr>
              <a:xfrm>
                <a:off x="9618188" y="3898854"/>
                <a:ext cx="1130329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Automotive</a:t>
                </a:r>
              </a:p>
            </p:txBody>
          </p:sp>
          <p:sp>
            <p:nvSpPr>
              <p:cNvPr id="59" name="TextBox 24">
                <a:extLst>
                  <a:ext uri="{FF2B5EF4-FFF2-40B4-BE49-F238E27FC236}">
                    <a16:creationId xmlns:a16="http://schemas.microsoft.com/office/drawing/2014/main" id="{2B0173F9-81A6-429C-B849-B6FDCD07ED42}"/>
                  </a:ext>
                </a:extLst>
              </p:cNvPr>
              <p:cNvSpPr txBox="1"/>
              <p:nvPr/>
            </p:nvSpPr>
            <p:spPr>
              <a:xfrm>
                <a:off x="10340660" y="4250002"/>
                <a:ext cx="791988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Custom</a:t>
                </a:r>
              </a:p>
            </p:txBody>
          </p:sp>
          <p:sp>
            <p:nvSpPr>
              <p:cNvPr id="60" name="TextBox 25">
                <a:extLst>
                  <a:ext uri="{FF2B5EF4-FFF2-40B4-BE49-F238E27FC236}">
                    <a16:creationId xmlns:a16="http://schemas.microsoft.com/office/drawing/2014/main" id="{4E12A5FD-43F5-4D24-97D3-74384DD13E4E}"/>
                  </a:ext>
                </a:extLst>
              </p:cNvPr>
              <p:cNvSpPr txBox="1"/>
              <p:nvPr/>
            </p:nvSpPr>
            <p:spPr>
              <a:xfrm>
                <a:off x="10826444" y="3907255"/>
                <a:ext cx="977058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Hospitality</a:t>
                </a:r>
                <a:endParaRPr kumimoji="0" lang="en-GB" sz="98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8AE8848-4138-4866-A462-9C5190477C4F}"/>
                  </a:ext>
                </a:extLst>
              </p:cNvPr>
              <p:cNvSpPr/>
              <p:nvPr/>
            </p:nvSpPr>
            <p:spPr>
              <a:xfrm>
                <a:off x="9635887" y="2387894"/>
                <a:ext cx="2167614" cy="469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Conversation Skills </a:t>
                </a:r>
                <a:br>
                  <a:rPr kumimoji="0" lang="en-GB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</a:br>
                <a:r>
                  <a:rPr kumimoji="0" lang="en-GB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(Customisable)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89900E3-E9BE-49B9-9193-65BCFAC24043}"/>
                  </a:ext>
                </a:extLst>
              </p:cNvPr>
              <p:cNvSpPr/>
              <p:nvPr/>
            </p:nvSpPr>
            <p:spPr>
              <a:xfrm>
                <a:off x="10449751" y="3169563"/>
                <a:ext cx="527204" cy="535319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28" title="Icon of a gear with a wrench">
                <a:extLst>
                  <a:ext uri="{FF2B5EF4-FFF2-40B4-BE49-F238E27FC236}">
                    <a16:creationId xmlns:a16="http://schemas.microsoft.com/office/drawing/2014/main" id="{A44B19CE-16AB-472A-A9D8-3F5EBFD7FCA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563372" y="3294962"/>
                <a:ext cx="349815" cy="322095"/>
              </a:xfrm>
              <a:custGeom>
                <a:avLst/>
                <a:gdLst>
                  <a:gd name="T0" fmla="*/ 224 w 356"/>
                  <a:gd name="T1" fmla="*/ 273 h 328"/>
                  <a:gd name="T2" fmla="*/ 181 w 356"/>
                  <a:gd name="T3" fmla="*/ 295 h 328"/>
                  <a:gd name="T4" fmla="*/ 181 w 356"/>
                  <a:gd name="T5" fmla="*/ 328 h 328"/>
                  <a:gd name="T6" fmla="*/ 121 w 356"/>
                  <a:gd name="T7" fmla="*/ 328 h 328"/>
                  <a:gd name="T8" fmla="*/ 121 w 356"/>
                  <a:gd name="T9" fmla="*/ 291 h 328"/>
                  <a:gd name="T10" fmla="*/ 57 w 356"/>
                  <a:gd name="T11" fmla="*/ 254 h 328"/>
                  <a:gd name="T12" fmla="*/ 28 w 356"/>
                  <a:gd name="T13" fmla="*/ 269 h 328"/>
                  <a:gd name="T14" fmla="*/ 0 w 356"/>
                  <a:gd name="T15" fmla="*/ 214 h 328"/>
                  <a:gd name="T16" fmla="*/ 28 w 356"/>
                  <a:gd name="T17" fmla="*/ 199 h 328"/>
                  <a:gd name="T18" fmla="*/ 21 w 356"/>
                  <a:gd name="T19" fmla="*/ 162 h 328"/>
                  <a:gd name="T20" fmla="*/ 28 w 356"/>
                  <a:gd name="T21" fmla="*/ 125 h 328"/>
                  <a:gd name="T22" fmla="*/ 0 w 356"/>
                  <a:gd name="T23" fmla="*/ 111 h 328"/>
                  <a:gd name="T24" fmla="*/ 28 w 356"/>
                  <a:gd name="T25" fmla="*/ 55 h 328"/>
                  <a:gd name="T26" fmla="*/ 57 w 356"/>
                  <a:gd name="T27" fmla="*/ 70 h 328"/>
                  <a:gd name="T28" fmla="*/ 121 w 356"/>
                  <a:gd name="T29" fmla="*/ 33 h 328"/>
                  <a:gd name="T30" fmla="*/ 121 w 356"/>
                  <a:gd name="T31" fmla="*/ 0 h 328"/>
                  <a:gd name="T32" fmla="*/ 181 w 356"/>
                  <a:gd name="T33" fmla="*/ 0 h 328"/>
                  <a:gd name="T34" fmla="*/ 181 w 356"/>
                  <a:gd name="T35" fmla="*/ 30 h 328"/>
                  <a:gd name="T36" fmla="*/ 249 w 356"/>
                  <a:gd name="T37" fmla="*/ 70 h 328"/>
                  <a:gd name="T38" fmla="*/ 274 w 356"/>
                  <a:gd name="T39" fmla="*/ 55 h 328"/>
                  <a:gd name="T40" fmla="*/ 306 w 356"/>
                  <a:gd name="T41" fmla="*/ 111 h 328"/>
                  <a:gd name="T42" fmla="*/ 277 w 356"/>
                  <a:gd name="T43" fmla="*/ 125 h 328"/>
                  <a:gd name="T44" fmla="*/ 282 w 356"/>
                  <a:gd name="T45" fmla="*/ 162 h 328"/>
                  <a:gd name="T46" fmla="*/ 279 w 356"/>
                  <a:gd name="T47" fmla="*/ 188 h 328"/>
                  <a:gd name="T48" fmla="*/ 186 w 356"/>
                  <a:gd name="T49" fmla="*/ 100 h 328"/>
                  <a:gd name="T50" fmla="*/ 150 w 356"/>
                  <a:gd name="T51" fmla="*/ 89 h 328"/>
                  <a:gd name="T52" fmla="*/ 75 w 356"/>
                  <a:gd name="T53" fmla="*/ 166 h 328"/>
                  <a:gd name="T54" fmla="*/ 107 w 356"/>
                  <a:gd name="T55" fmla="*/ 231 h 328"/>
                  <a:gd name="T56" fmla="*/ 209 w 356"/>
                  <a:gd name="T57" fmla="*/ 238 h 328"/>
                  <a:gd name="T58" fmla="*/ 310 w 356"/>
                  <a:gd name="T59" fmla="*/ 302 h 328"/>
                  <a:gd name="T60" fmla="*/ 348 w 356"/>
                  <a:gd name="T61" fmla="*/ 294 h 328"/>
                  <a:gd name="T62" fmla="*/ 340 w 356"/>
                  <a:gd name="T63" fmla="*/ 256 h 328"/>
                  <a:gd name="T64" fmla="*/ 237 w 356"/>
                  <a:gd name="T65" fmla="*/ 195 h 328"/>
                  <a:gd name="T66" fmla="*/ 235 w 356"/>
                  <a:gd name="T67" fmla="*/ 194 h 328"/>
                  <a:gd name="T68" fmla="*/ 234 w 356"/>
                  <a:gd name="T69" fmla="*/ 179 h 328"/>
                  <a:gd name="T70" fmla="*/ 172 w 356"/>
                  <a:gd name="T71" fmla="*/ 139 h 328"/>
                  <a:gd name="T72" fmla="*/ 145 w 356"/>
                  <a:gd name="T73" fmla="*/ 153 h 328"/>
                  <a:gd name="T74" fmla="*/ 194 w 356"/>
                  <a:gd name="T75" fmla="*/ 183 h 328"/>
                  <a:gd name="T76" fmla="*/ 182 w 356"/>
                  <a:gd name="T77" fmla="*/ 199 h 328"/>
                  <a:gd name="T78" fmla="*/ 135 w 356"/>
                  <a:gd name="T79" fmla="*/ 169 h 328"/>
                  <a:gd name="T80" fmla="*/ 132 w 356"/>
                  <a:gd name="T81" fmla="*/ 201 h 328"/>
                  <a:gd name="T82" fmla="*/ 194 w 356"/>
                  <a:gd name="T83" fmla="*/ 241 h 328"/>
                  <a:gd name="T84" fmla="*/ 207 w 356"/>
                  <a:gd name="T85" fmla="*/ 237 h 328"/>
                  <a:gd name="T86" fmla="*/ 209 w 356"/>
                  <a:gd name="T87" fmla="*/ 23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6" h="328">
                    <a:moveTo>
                      <a:pt x="224" y="273"/>
                    </a:moveTo>
                    <a:cubicBezTo>
                      <a:pt x="213" y="284"/>
                      <a:pt x="195" y="291"/>
                      <a:pt x="181" y="295"/>
                    </a:cubicBezTo>
                    <a:cubicBezTo>
                      <a:pt x="181" y="295"/>
                      <a:pt x="181" y="295"/>
                      <a:pt x="181" y="328"/>
                    </a:cubicBezTo>
                    <a:cubicBezTo>
                      <a:pt x="181" y="328"/>
                      <a:pt x="181" y="328"/>
                      <a:pt x="121" y="328"/>
                    </a:cubicBezTo>
                    <a:cubicBezTo>
                      <a:pt x="121" y="328"/>
                      <a:pt x="121" y="328"/>
                      <a:pt x="121" y="291"/>
                    </a:cubicBezTo>
                    <a:cubicBezTo>
                      <a:pt x="96" y="287"/>
                      <a:pt x="75" y="273"/>
                      <a:pt x="57" y="254"/>
                    </a:cubicBezTo>
                    <a:cubicBezTo>
                      <a:pt x="57" y="254"/>
                      <a:pt x="57" y="254"/>
                      <a:pt x="28" y="269"/>
                    </a:cubicBezTo>
                    <a:cubicBezTo>
                      <a:pt x="28" y="269"/>
                      <a:pt x="28" y="269"/>
                      <a:pt x="0" y="214"/>
                    </a:cubicBezTo>
                    <a:cubicBezTo>
                      <a:pt x="0" y="214"/>
                      <a:pt x="0" y="214"/>
                      <a:pt x="28" y="199"/>
                    </a:cubicBezTo>
                    <a:cubicBezTo>
                      <a:pt x="25" y="188"/>
                      <a:pt x="21" y="177"/>
                      <a:pt x="21" y="162"/>
                    </a:cubicBezTo>
                    <a:cubicBezTo>
                      <a:pt x="21" y="151"/>
                      <a:pt x="25" y="136"/>
                      <a:pt x="28" y="125"/>
                    </a:cubicBezTo>
                    <a:cubicBezTo>
                      <a:pt x="28" y="125"/>
                      <a:pt x="28" y="125"/>
                      <a:pt x="0" y="111"/>
                    </a:cubicBezTo>
                    <a:cubicBezTo>
                      <a:pt x="0" y="111"/>
                      <a:pt x="0" y="111"/>
                      <a:pt x="28" y="55"/>
                    </a:cubicBezTo>
                    <a:cubicBezTo>
                      <a:pt x="28" y="55"/>
                      <a:pt x="28" y="55"/>
                      <a:pt x="57" y="70"/>
                    </a:cubicBezTo>
                    <a:cubicBezTo>
                      <a:pt x="75" y="52"/>
                      <a:pt x="96" y="37"/>
                      <a:pt x="121" y="33"/>
                    </a:cubicBezTo>
                    <a:cubicBezTo>
                      <a:pt x="121" y="33"/>
                      <a:pt x="121" y="33"/>
                      <a:pt x="121" y="0"/>
                    </a:cubicBezTo>
                    <a:cubicBezTo>
                      <a:pt x="121" y="0"/>
                      <a:pt x="121" y="0"/>
                      <a:pt x="181" y="0"/>
                    </a:cubicBezTo>
                    <a:cubicBezTo>
                      <a:pt x="181" y="0"/>
                      <a:pt x="181" y="0"/>
                      <a:pt x="181" y="30"/>
                    </a:cubicBezTo>
                    <a:cubicBezTo>
                      <a:pt x="206" y="37"/>
                      <a:pt x="231" y="52"/>
                      <a:pt x="249" y="70"/>
                    </a:cubicBezTo>
                    <a:cubicBezTo>
                      <a:pt x="249" y="70"/>
                      <a:pt x="249" y="70"/>
                      <a:pt x="274" y="55"/>
                    </a:cubicBezTo>
                    <a:cubicBezTo>
                      <a:pt x="274" y="55"/>
                      <a:pt x="274" y="55"/>
                      <a:pt x="306" y="111"/>
                    </a:cubicBezTo>
                    <a:cubicBezTo>
                      <a:pt x="306" y="111"/>
                      <a:pt x="306" y="111"/>
                      <a:pt x="277" y="125"/>
                    </a:cubicBezTo>
                    <a:cubicBezTo>
                      <a:pt x="281" y="136"/>
                      <a:pt x="282" y="150"/>
                      <a:pt x="282" y="162"/>
                    </a:cubicBezTo>
                    <a:cubicBezTo>
                      <a:pt x="282" y="169"/>
                      <a:pt x="282" y="178"/>
                      <a:pt x="279" y="188"/>
                    </a:cubicBezTo>
                    <a:moveTo>
                      <a:pt x="186" y="100"/>
                    </a:moveTo>
                    <a:cubicBezTo>
                      <a:pt x="176" y="93"/>
                      <a:pt x="165" y="89"/>
                      <a:pt x="150" y="89"/>
                    </a:cubicBezTo>
                    <a:cubicBezTo>
                      <a:pt x="107" y="89"/>
                      <a:pt x="75" y="126"/>
                      <a:pt x="75" y="166"/>
                    </a:cubicBezTo>
                    <a:cubicBezTo>
                      <a:pt x="75" y="195"/>
                      <a:pt x="85" y="217"/>
                      <a:pt x="107" y="231"/>
                    </a:cubicBezTo>
                    <a:moveTo>
                      <a:pt x="209" y="238"/>
                    </a:moveTo>
                    <a:cubicBezTo>
                      <a:pt x="310" y="302"/>
                      <a:pt x="310" y="302"/>
                      <a:pt x="310" y="302"/>
                    </a:cubicBezTo>
                    <a:cubicBezTo>
                      <a:pt x="323" y="310"/>
                      <a:pt x="340" y="307"/>
                      <a:pt x="348" y="294"/>
                    </a:cubicBezTo>
                    <a:cubicBezTo>
                      <a:pt x="356" y="282"/>
                      <a:pt x="353" y="265"/>
                      <a:pt x="340" y="256"/>
                    </a:cubicBezTo>
                    <a:cubicBezTo>
                      <a:pt x="237" y="195"/>
                      <a:pt x="237" y="195"/>
                      <a:pt x="237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6" y="189"/>
                      <a:pt x="235" y="184"/>
                      <a:pt x="234" y="179"/>
                    </a:cubicBezTo>
                    <a:cubicBezTo>
                      <a:pt x="228" y="151"/>
                      <a:pt x="200" y="132"/>
                      <a:pt x="172" y="139"/>
                    </a:cubicBezTo>
                    <a:cubicBezTo>
                      <a:pt x="162" y="141"/>
                      <a:pt x="152" y="146"/>
                      <a:pt x="145" y="153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1" y="179"/>
                      <a:pt x="129" y="190"/>
                      <a:pt x="132" y="201"/>
                    </a:cubicBezTo>
                    <a:cubicBezTo>
                      <a:pt x="138" y="229"/>
                      <a:pt x="165" y="247"/>
                      <a:pt x="194" y="241"/>
                    </a:cubicBezTo>
                    <a:cubicBezTo>
                      <a:pt x="198" y="240"/>
                      <a:pt x="203" y="239"/>
                      <a:pt x="207" y="237"/>
                    </a:cubicBezTo>
                    <a:lnTo>
                      <a:pt x="209" y="238"/>
                    </a:lnTo>
                    <a:close/>
                  </a:path>
                </a:pathLst>
              </a:custGeom>
              <a:noFill/>
              <a:ln w="15875" cap="sq">
                <a:solidFill>
                  <a:srgbClr val="FFFFFF">
                    <a:lumMod val="95000"/>
                  </a:srgb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0CC8EC4-81D4-4DAA-96B9-D4717AFC4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4632" y="5647653"/>
                <a:ext cx="348013" cy="348013"/>
              </a:xfrm>
              <a:prstGeom prst="rect">
                <a:avLst/>
              </a:prstGeom>
            </p:spPr>
          </p:pic>
          <p:sp>
            <p:nvSpPr>
              <p:cNvPr id="65" name="TextBox 30">
                <a:extLst>
                  <a:ext uri="{FF2B5EF4-FFF2-40B4-BE49-F238E27FC236}">
                    <a16:creationId xmlns:a16="http://schemas.microsoft.com/office/drawing/2014/main" id="{3BC7B834-05B9-45A9-A5F6-755AD7D39F7A}"/>
                  </a:ext>
                </a:extLst>
              </p:cNvPr>
              <p:cNvSpPr txBox="1"/>
              <p:nvPr/>
            </p:nvSpPr>
            <p:spPr>
              <a:xfrm>
                <a:off x="10936057" y="5151745"/>
                <a:ext cx="571375" cy="254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APIs</a:t>
                </a: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476674C-6496-46DC-B3DA-B6F85C506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80554" y="5166902"/>
                <a:ext cx="285302" cy="285302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6C64C5-0D3C-448C-8022-6CF7ADC9B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9332" y="6194361"/>
                <a:ext cx="327576" cy="327575"/>
              </a:xfrm>
              <a:prstGeom prst="rect">
                <a:avLst/>
              </a:prstGeom>
            </p:spPr>
          </p:pic>
          <p:sp>
            <p:nvSpPr>
              <p:cNvPr id="68" name="TextBox 33">
                <a:extLst>
                  <a:ext uri="{FF2B5EF4-FFF2-40B4-BE49-F238E27FC236}">
                    <a16:creationId xmlns:a16="http://schemas.microsoft.com/office/drawing/2014/main" id="{8D9C0501-0C4E-402E-B68C-F2153F280968}"/>
                  </a:ext>
                </a:extLst>
              </p:cNvPr>
              <p:cNvSpPr txBox="1"/>
              <p:nvPr/>
            </p:nvSpPr>
            <p:spPr>
              <a:xfrm>
                <a:off x="10931492" y="5630040"/>
                <a:ext cx="947707" cy="413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Productivity</a:t>
                </a:r>
              </a:p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1</a:t>
                </a:r>
                <a:r>
                  <a:rPr kumimoji="0" lang="en-GB" sz="1000" b="0" i="0" u="none" strike="noStrike" kern="1200" cap="none" spc="0" normalizeH="0" baseline="30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st</a:t>
                </a: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/3</a:t>
                </a:r>
                <a:r>
                  <a:rPr kumimoji="0" lang="en-GB" sz="1000" b="0" i="0" u="none" strike="noStrike" kern="1200" cap="none" spc="0" normalizeH="0" baseline="30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rd</a:t>
                </a: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 Party</a:t>
                </a:r>
              </a:p>
            </p:txBody>
          </p:sp>
          <p:sp>
            <p:nvSpPr>
              <p:cNvPr id="69" name="TextBox 34">
                <a:extLst>
                  <a:ext uri="{FF2B5EF4-FFF2-40B4-BE49-F238E27FC236}">
                    <a16:creationId xmlns:a16="http://schemas.microsoft.com/office/drawing/2014/main" id="{1A314225-5DC0-4B6B-8CA8-427C742EC830}"/>
                  </a:ext>
                </a:extLst>
              </p:cNvPr>
              <p:cNvSpPr txBox="1"/>
              <p:nvPr/>
            </p:nvSpPr>
            <p:spPr>
              <a:xfrm>
                <a:off x="10936057" y="6235196"/>
                <a:ext cx="818079" cy="254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Directory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D50908E-6585-4449-9330-F40E93244BCA}"/>
                  </a:ext>
                </a:extLst>
              </p:cNvPr>
              <p:cNvSpPr/>
              <p:nvPr/>
            </p:nvSpPr>
            <p:spPr>
              <a:xfrm>
                <a:off x="9421425" y="2131242"/>
                <a:ext cx="2611960" cy="2611958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TextBox 36">
                <a:extLst>
                  <a:ext uri="{FF2B5EF4-FFF2-40B4-BE49-F238E27FC236}">
                    <a16:creationId xmlns:a16="http://schemas.microsoft.com/office/drawing/2014/main" id="{662CD2C5-5996-4A40-BE72-2DCE14315747}"/>
                  </a:ext>
                </a:extLst>
              </p:cNvPr>
              <p:cNvSpPr txBox="1"/>
              <p:nvPr/>
            </p:nvSpPr>
            <p:spPr>
              <a:xfrm>
                <a:off x="10932845" y="2982145"/>
                <a:ext cx="791988" cy="251463"/>
              </a:xfrm>
              <a:prstGeom prst="rect">
                <a:avLst/>
              </a:prstGeom>
              <a:noFill/>
            </p:spPr>
            <p:txBody>
              <a:bodyPr wrap="square" lIns="35995" rIns="35995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8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Tasks</a:t>
                </a: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B772FD7-BA41-4C0E-B450-4B04E1374978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7834115" y="3428998"/>
              <a:ext cx="1543836" cy="7950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</a:ln>
            <a:effectLst/>
          </p:spPr>
        </p:cxnSp>
        <p:sp>
          <p:nvSpPr>
            <p:cNvPr id="51" name="TextBox 38">
              <a:extLst>
                <a:ext uri="{FF2B5EF4-FFF2-40B4-BE49-F238E27FC236}">
                  <a16:creationId xmlns:a16="http://schemas.microsoft.com/office/drawing/2014/main" id="{2C070408-9C66-4902-A3AA-398A2D3982C6}"/>
                </a:ext>
              </a:extLst>
            </p:cNvPr>
            <p:cNvSpPr txBox="1"/>
            <p:nvPr/>
          </p:nvSpPr>
          <p:spPr>
            <a:xfrm>
              <a:off x="10974282" y="3412847"/>
              <a:ext cx="765782" cy="24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Calendar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74E544-ED1E-4935-9C7B-6292DB838697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410" y="5443276"/>
              <a:ext cx="0" cy="120747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2F5CB9-0994-441D-8ED3-E8B7917242DC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410" y="5910740"/>
              <a:ext cx="0" cy="120747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97E36E3-53AA-4019-BE4B-59010C9AA0E9}"/>
                </a:ext>
              </a:extLst>
            </p:cNvPr>
            <p:cNvCxnSpPr>
              <a:cxnSpLocks/>
            </p:cNvCxnSpPr>
            <p:nvPr/>
          </p:nvCxnSpPr>
          <p:spPr>
            <a:xfrm>
              <a:off x="10644602" y="4699714"/>
              <a:ext cx="0" cy="355970"/>
            </a:xfrm>
            <a:prstGeom prst="lin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9DE462F-B51A-4FEB-954E-68671A8A74CA}"/>
              </a:ext>
            </a:extLst>
          </p:cNvPr>
          <p:cNvGrpSpPr/>
          <p:nvPr/>
        </p:nvGrpSpPr>
        <p:grpSpPr>
          <a:xfrm>
            <a:off x="8184717" y="5803366"/>
            <a:ext cx="2134933" cy="2466626"/>
            <a:chOff x="1995056" y="4097090"/>
            <a:chExt cx="2134933" cy="246662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5A9DE6A-24CE-46F9-B05E-B82B34B65EB3}"/>
                </a:ext>
              </a:extLst>
            </p:cNvPr>
            <p:cNvGrpSpPr/>
            <p:nvPr/>
          </p:nvGrpSpPr>
          <p:grpSpPr>
            <a:xfrm>
              <a:off x="2185213" y="4619681"/>
              <a:ext cx="1944776" cy="1944035"/>
              <a:chOff x="2185213" y="4619681"/>
              <a:chExt cx="1944776" cy="1944035"/>
            </a:xfrm>
          </p:grpSpPr>
          <p:sp>
            <p:nvSpPr>
              <p:cNvPr id="78" name="car_3" title="Icon of a car with signal lines on top">
                <a:extLst>
                  <a:ext uri="{FF2B5EF4-FFF2-40B4-BE49-F238E27FC236}">
                    <a16:creationId xmlns:a16="http://schemas.microsoft.com/office/drawing/2014/main" id="{1A096A06-E838-4E1D-8A2E-8F9EDD70C10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35627" y="5379373"/>
                <a:ext cx="379285" cy="284870"/>
              </a:xfrm>
              <a:custGeom>
                <a:avLst/>
                <a:gdLst>
                  <a:gd name="T0" fmla="*/ 27 w 339"/>
                  <a:gd name="T1" fmla="*/ 121 h 255"/>
                  <a:gd name="T2" fmla="*/ 287 w 339"/>
                  <a:gd name="T3" fmla="*/ 121 h 255"/>
                  <a:gd name="T4" fmla="*/ 339 w 339"/>
                  <a:gd name="T5" fmla="*/ 173 h 255"/>
                  <a:gd name="T6" fmla="*/ 339 w 339"/>
                  <a:gd name="T7" fmla="*/ 211 h 255"/>
                  <a:gd name="T8" fmla="*/ 318 w 339"/>
                  <a:gd name="T9" fmla="*/ 233 h 255"/>
                  <a:gd name="T10" fmla="*/ 294 w 339"/>
                  <a:gd name="T11" fmla="*/ 233 h 255"/>
                  <a:gd name="T12" fmla="*/ 297 w 339"/>
                  <a:gd name="T13" fmla="*/ 219 h 255"/>
                  <a:gd name="T14" fmla="*/ 261 w 339"/>
                  <a:gd name="T15" fmla="*/ 182 h 255"/>
                  <a:gd name="T16" fmla="*/ 224 w 339"/>
                  <a:gd name="T17" fmla="*/ 219 h 255"/>
                  <a:gd name="T18" fmla="*/ 261 w 339"/>
                  <a:gd name="T19" fmla="*/ 255 h 255"/>
                  <a:gd name="T20" fmla="*/ 297 w 339"/>
                  <a:gd name="T21" fmla="*/ 219 h 255"/>
                  <a:gd name="T22" fmla="*/ 95 w 339"/>
                  <a:gd name="T23" fmla="*/ 219 h 255"/>
                  <a:gd name="T24" fmla="*/ 59 w 339"/>
                  <a:gd name="T25" fmla="*/ 182 h 255"/>
                  <a:gd name="T26" fmla="*/ 22 w 339"/>
                  <a:gd name="T27" fmla="*/ 219 h 255"/>
                  <a:gd name="T28" fmla="*/ 59 w 339"/>
                  <a:gd name="T29" fmla="*/ 255 h 255"/>
                  <a:gd name="T30" fmla="*/ 95 w 339"/>
                  <a:gd name="T31" fmla="*/ 219 h 255"/>
                  <a:gd name="T32" fmla="*/ 63 w 339"/>
                  <a:gd name="T33" fmla="*/ 51 h 255"/>
                  <a:gd name="T34" fmla="*/ 10 w 339"/>
                  <a:gd name="T35" fmla="*/ 156 h 255"/>
                  <a:gd name="T36" fmla="*/ 0 w 339"/>
                  <a:gd name="T37" fmla="*/ 190 h 255"/>
                  <a:gd name="T38" fmla="*/ 24 w 339"/>
                  <a:gd name="T39" fmla="*/ 229 h 255"/>
                  <a:gd name="T40" fmla="*/ 271 w 339"/>
                  <a:gd name="T41" fmla="*/ 121 h 255"/>
                  <a:gd name="T42" fmla="*/ 222 w 339"/>
                  <a:gd name="T43" fmla="*/ 66 h 255"/>
                  <a:gd name="T44" fmla="*/ 194 w 339"/>
                  <a:gd name="T45" fmla="*/ 51 h 255"/>
                  <a:gd name="T46" fmla="*/ 37 w 339"/>
                  <a:gd name="T47" fmla="*/ 51 h 255"/>
                  <a:gd name="T48" fmla="*/ 227 w 339"/>
                  <a:gd name="T49" fmla="*/ 233 h 255"/>
                  <a:gd name="T50" fmla="*/ 92 w 339"/>
                  <a:gd name="T51" fmla="*/ 233 h 255"/>
                  <a:gd name="T52" fmla="*/ 134 w 339"/>
                  <a:gd name="T53" fmla="*/ 233 h 255"/>
                  <a:gd name="T54" fmla="*/ 134 w 339"/>
                  <a:gd name="T55" fmla="*/ 51 h 255"/>
                  <a:gd name="T56" fmla="*/ 258 w 339"/>
                  <a:gd name="T57" fmla="*/ 66 h 255"/>
                  <a:gd name="T58" fmla="*/ 269 w 339"/>
                  <a:gd name="T59" fmla="*/ 70 h 255"/>
                  <a:gd name="T60" fmla="*/ 273 w 339"/>
                  <a:gd name="T61" fmla="*/ 79 h 255"/>
                  <a:gd name="T62" fmla="*/ 305 w 339"/>
                  <a:gd name="T63" fmla="*/ 79 h 255"/>
                  <a:gd name="T64" fmla="*/ 292 w 339"/>
                  <a:gd name="T65" fmla="*/ 47 h 255"/>
                  <a:gd name="T66" fmla="*/ 258 w 339"/>
                  <a:gd name="T67" fmla="*/ 33 h 255"/>
                  <a:gd name="T68" fmla="*/ 339 w 339"/>
                  <a:gd name="T69" fmla="*/ 79 h 255"/>
                  <a:gd name="T70" fmla="*/ 316 w 339"/>
                  <a:gd name="T71" fmla="*/ 23 h 255"/>
                  <a:gd name="T72" fmla="*/ 258 w 339"/>
                  <a:gd name="T73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9" h="255">
                    <a:moveTo>
                      <a:pt x="27" y="121"/>
                    </a:moveTo>
                    <a:cubicBezTo>
                      <a:pt x="287" y="121"/>
                      <a:pt x="287" y="121"/>
                      <a:pt x="287" y="121"/>
                    </a:cubicBezTo>
                    <a:cubicBezTo>
                      <a:pt x="316" y="121"/>
                      <a:pt x="339" y="145"/>
                      <a:pt x="339" y="173"/>
                    </a:cubicBezTo>
                    <a:cubicBezTo>
                      <a:pt x="339" y="211"/>
                      <a:pt x="339" y="211"/>
                      <a:pt x="339" y="211"/>
                    </a:cubicBezTo>
                    <a:cubicBezTo>
                      <a:pt x="339" y="223"/>
                      <a:pt x="330" y="233"/>
                      <a:pt x="318" y="233"/>
                    </a:cubicBezTo>
                    <a:cubicBezTo>
                      <a:pt x="294" y="233"/>
                      <a:pt x="294" y="233"/>
                      <a:pt x="294" y="233"/>
                    </a:cubicBezTo>
                    <a:moveTo>
                      <a:pt x="297" y="219"/>
                    </a:moveTo>
                    <a:cubicBezTo>
                      <a:pt x="297" y="199"/>
                      <a:pt x="281" y="182"/>
                      <a:pt x="261" y="182"/>
                    </a:cubicBezTo>
                    <a:cubicBezTo>
                      <a:pt x="241" y="182"/>
                      <a:pt x="224" y="199"/>
                      <a:pt x="224" y="219"/>
                    </a:cubicBezTo>
                    <a:cubicBezTo>
                      <a:pt x="224" y="239"/>
                      <a:pt x="241" y="255"/>
                      <a:pt x="261" y="255"/>
                    </a:cubicBezTo>
                    <a:cubicBezTo>
                      <a:pt x="281" y="255"/>
                      <a:pt x="297" y="239"/>
                      <a:pt x="297" y="219"/>
                    </a:cubicBezTo>
                    <a:close/>
                    <a:moveTo>
                      <a:pt x="95" y="219"/>
                    </a:moveTo>
                    <a:cubicBezTo>
                      <a:pt x="95" y="199"/>
                      <a:pt x="79" y="182"/>
                      <a:pt x="59" y="182"/>
                    </a:cubicBezTo>
                    <a:cubicBezTo>
                      <a:pt x="39" y="182"/>
                      <a:pt x="22" y="199"/>
                      <a:pt x="22" y="219"/>
                    </a:cubicBezTo>
                    <a:cubicBezTo>
                      <a:pt x="22" y="239"/>
                      <a:pt x="39" y="255"/>
                      <a:pt x="59" y="255"/>
                    </a:cubicBezTo>
                    <a:cubicBezTo>
                      <a:pt x="79" y="255"/>
                      <a:pt x="95" y="239"/>
                      <a:pt x="95" y="219"/>
                    </a:cubicBezTo>
                    <a:close/>
                    <a:moveTo>
                      <a:pt x="63" y="51"/>
                    </a:moveTo>
                    <a:cubicBezTo>
                      <a:pt x="63" y="51"/>
                      <a:pt x="20" y="135"/>
                      <a:pt x="10" y="156"/>
                    </a:cubicBezTo>
                    <a:cubicBezTo>
                      <a:pt x="0" y="178"/>
                      <a:pt x="0" y="190"/>
                      <a:pt x="0" y="190"/>
                    </a:cubicBezTo>
                    <a:cubicBezTo>
                      <a:pt x="0" y="205"/>
                      <a:pt x="9" y="224"/>
                      <a:pt x="24" y="229"/>
                    </a:cubicBezTo>
                    <a:moveTo>
                      <a:pt x="271" y="121"/>
                    </a:moveTo>
                    <a:cubicBezTo>
                      <a:pt x="222" y="66"/>
                      <a:pt x="222" y="66"/>
                      <a:pt x="222" y="66"/>
                    </a:cubicBezTo>
                    <a:cubicBezTo>
                      <a:pt x="214" y="56"/>
                      <a:pt x="206" y="51"/>
                      <a:pt x="194" y="51"/>
                    </a:cubicBezTo>
                    <a:cubicBezTo>
                      <a:pt x="37" y="51"/>
                      <a:pt x="37" y="51"/>
                      <a:pt x="37" y="51"/>
                    </a:cubicBezTo>
                    <a:moveTo>
                      <a:pt x="227" y="233"/>
                    </a:moveTo>
                    <a:cubicBezTo>
                      <a:pt x="92" y="233"/>
                      <a:pt x="92" y="233"/>
                      <a:pt x="92" y="233"/>
                    </a:cubicBezTo>
                    <a:moveTo>
                      <a:pt x="134" y="233"/>
                    </a:moveTo>
                    <a:cubicBezTo>
                      <a:pt x="134" y="51"/>
                      <a:pt x="134" y="51"/>
                      <a:pt x="134" y="51"/>
                    </a:cubicBezTo>
                    <a:moveTo>
                      <a:pt x="258" y="66"/>
                    </a:moveTo>
                    <a:cubicBezTo>
                      <a:pt x="262" y="66"/>
                      <a:pt x="266" y="67"/>
                      <a:pt x="269" y="70"/>
                    </a:cubicBezTo>
                    <a:cubicBezTo>
                      <a:pt x="271" y="73"/>
                      <a:pt x="273" y="76"/>
                      <a:pt x="273" y="79"/>
                    </a:cubicBezTo>
                    <a:moveTo>
                      <a:pt x="305" y="79"/>
                    </a:moveTo>
                    <a:cubicBezTo>
                      <a:pt x="305" y="67"/>
                      <a:pt x="301" y="56"/>
                      <a:pt x="292" y="47"/>
                    </a:cubicBezTo>
                    <a:cubicBezTo>
                      <a:pt x="283" y="38"/>
                      <a:pt x="270" y="33"/>
                      <a:pt x="258" y="33"/>
                    </a:cubicBezTo>
                    <a:moveTo>
                      <a:pt x="339" y="79"/>
                    </a:moveTo>
                    <a:cubicBezTo>
                      <a:pt x="339" y="59"/>
                      <a:pt x="331" y="39"/>
                      <a:pt x="316" y="23"/>
                    </a:cubicBezTo>
                    <a:cubicBezTo>
                      <a:pt x="300" y="7"/>
                      <a:pt x="279" y="0"/>
                      <a:pt x="258" y="0"/>
                    </a:cubicBezTo>
                  </a:path>
                </a:pathLst>
              </a:custGeom>
              <a:noFill/>
              <a:ln w="15875" cap="flat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9" name="house" title="Icon of a house">
                <a:extLst>
                  <a:ext uri="{FF2B5EF4-FFF2-40B4-BE49-F238E27FC236}">
                    <a16:creationId xmlns:a16="http://schemas.microsoft.com/office/drawing/2014/main" id="{DFA2CC1E-A9F2-4F74-A90E-E54714772F9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71254" y="5914387"/>
                <a:ext cx="305825" cy="271297"/>
              </a:xfrm>
              <a:custGeom>
                <a:avLst/>
                <a:gdLst>
                  <a:gd name="T0" fmla="*/ 0 w 248"/>
                  <a:gd name="T1" fmla="*/ 123 h 220"/>
                  <a:gd name="T2" fmla="*/ 124 w 248"/>
                  <a:gd name="T3" fmla="*/ 0 h 220"/>
                  <a:gd name="T4" fmla="*/ 248 w 248"/>
                  <a:gd name="T5" fmla="*/ 123 h 220"/>
                  <a:gd name="T6" fmla="*/ 27 w 248"/>
                  <a:gd name="T7" fmla="*/ 97 h 220"/>
                  <a:gd name="T8" fmla="*/ 27 w 248"/>
                  <a:gd name="T9" fmla="*/ 220 h 220"/>
                  <a:gd name="T10" fmla="*/ 98 w 248"/>
                  <a:gd name="T11" fmla="*/ 220 h 220"/>
                  <a:gd name="T12" fmla="*/ 98 w 248"/>
                  <a:gd name="T13" fmla="*/ 131 h 220"/>
                  <a:gd name="T14" fmla="*/ 152 w 248"/>
                  <a:gd name="T15" fmla="*/ 131 h 220"/>
                  <a:gd name="T16" fmla="*/ 152 w 248"/>
                  <a:gd name="T17" fmla="*/ 220 h 220"/>
                  <a:gd name="T18" fmla="*/ 222 w 248"/>
                  <a:gd name="T19" fmla="*/ 220 h 220"/>
                  <a:gd name="T20" fmla="*/ 222 w 248"/>
                  <a:gd name="T21" fmla="*/ 9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220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  <a:moveTo>
                      <a:pt x="27" y="97"/>
                    </a:moveTo>
                    <a:lnTo>
                      <a:pt x="27" y="220"/>
                    </a:lnTo>
                    <a:lnTo>
                      <a:pt x="98" y="220"/>
                    </a:lnTo>
                    <a:lnTo>
                      <a:pt x="98" y="131"/>
                    </a:lnTo>
                    <a:lnTo>
                      <a:pt x="152" y="131"/>
                    </a:lnTo>
                    <a:lnTo>
                      <a:pt x="152" y="220"/>
                    </a:lnTo>
                    <a:lnTo>
                      <a:pt x="222" y="220"/>
                    </a:lnTo>
                    <a:lnTo>
                      <a:pt x="222" y="97"/>
                    </a:lnTo>
                  </a:path>
                </a:pathLst>
              </a:custGeom>
              <a:noFill/>
              <a:ln w="15875" cap="flat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0" name="AlarmClock_E919" title="Icon of an alarm clock">
                <a:extLst>
                  <a:ext uri="{FF2B5EF4-FFF2-40B4-BE49-F238E27FC236}">
                    <a16:creationId xmlns:a16="http://schemas.microsoft.com/office/drawing/2014/main" id="{DC418A75-A0F4-46F2-B53F-BFED4672B41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391833" y="5908982"/>
                <a:ext cx="305023" cy="284869"/>
              </a:xfrm>
              <a:custGeom>
                <a:avLst/>
                <a:gdLst>
                  <a:gd name="T0" fmla="*/ 309 w 3714"/>
                  <a:gd name="T1" fmla="*/ 1204 h 3467"/>
                  <a:gd name="T2" fmla="*/ 0 w 3714"/>
                  <a:gd name="T3" fmla="*/ 650 h 3467"/>
                  <a:gd name="T4" fmla="*/ 650 w 3714"/>
                  <a:gd name="T5" fmla="*/ 0 h 3467"/>
                  <a:gd name="T6" fmla="*/ 1204 w 3714"/>
                  <a:gd name="T7" fmla="*/ 310 h 3467"/>
                  <a:gd name="T8" fmla="*/ 3405 w 3714"/>
                  <a:gd name="T9" fmla="*/ 1204 h 3467"/>
                  <a:gd name="T10" fmla="*/ 3714 w 3714"/>
                  <a:gd name="T11" fmla="*/ 650 h 3467"/>
                  <a:gd name="T12" fmla="*/ 3064 w 3714"/>
                  <a:gd name="T13" fmla="*/ 0 h 3467"/>
                  <a:gd name="T14" fmla="*/ 2510 w 3714"/>
                  <a:gd name="T15" fmla="*/ 310 h 3467"/>
                  <a:gd name="T16" fmla="*/ 1857 w 3714"/>
                  <a:gd name="T17" fmla="*/ 248 h 3467"/>
                  <a:gd name="T18" fmla="*/ 247 w 3714"/>
                  <a:gd name="T19" fmla="*/ 1858 h 3467"/>
                  <a:gd name="T20" fmla="*/ 1857 w 3714"/>
                  <a:gd name="T21" fmla="*/ 3467 h 3467"/>
                  <a:gd name="T22" fmla="*/ 3467 w 3714"/>
                  <a:gd name="T23" fmla="*/ 1858 h 3467"/>
                  <a:gd name="T24" fmla="*/ 1857 w 3714"/>
                  <a:gd name="T25" fmla="*/ 248 h 3467"/>
                  <a:gd name="T26" fmla="*/ 1733 w 3714"/>
                  <a:gd name="T27" fmla="*/ 867 h 3467"/>
                  <a:gd name="T28" fmla="*/ 1733 w 3714"/>
                  <a:gd name="T29" fmla="*/ 1981 h 3467"/>
                  <a:gd name="T30" fmla="*/ 2600 w 3714"/>
                  <a:gd name="T31" fmla="*/ 1981 h 3467"/>
                  <a:gd name="T32" fmla="*/ 247 w 3714"/>
                  <a:gd name="T33" fmla="*/ 3467 h 3467"/>
                  <a:gd name="T34" fmla="*/ 681 w 3714"/>
                  <a:gd name="T35" fmla="*/ 3034 h 3467"/>
                  <a:gd name="T36" fmla="*/ 3467 w 3714"/>
                  <a:gd name="T37" fmla="*/ 3467 h 3467"/>
                  <a:gd name="T38" fmla="*/ 3033 w 3714"/>
                  <a:gd name="T39" fmla="*/ 3034 h 3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14" h="3467">
                    <a:moveTo>
                      <a:pt x="309" y="1204"/>
                    </a:moveTo>
                    <a:cubicBezTo>
                      <a:pt x="124" y="1090"/>
                      <a:pt x="0" y="885"/>
                      <a:pt x="0" y="650"/>
                    </a:cubicBezTo>
                    <a:cubicBezTo>
                      <a:pt x="0" y="291"/>
                      <a:pt x="291" y="0"/>
                      <a:pt x="650" y="0"/>
                    </a:cubicBezTo>
                    <a:cubicBezTo>
                      <a:pt x="884" y="0"/>
                      <a:pt x="1089" y="124"/>
                      <a:pt x="1204" y="310"/>
                    </a:cubicBezTo>
                    <a:moveTo>
                      <a:pt x="3405" y="1204"/>
                    </a:moveTo>
                    <a:cubicBezTo>
                      <a:pt x="3590" y="1090"/>
                      <a:pt x="3714" y="885"/>
                      <a:pt x="3714" y="650"/>
                    </a:cubicBezTo>
                    <a:cubicBezTo>
                      <a:pt x="3714" y="291"/>
                      <a:pt x="3423" y="0"/>
                      <a:pt x="3064" y="0"/>
                    </a:cubicBezTo>
                    <a:cubicBezTo>
                      <a:pt x="2830" y="0"/>
                      <a:pt x="2625" y="124"/>
                      <a:pt x="2510" y="310"/>
                    </a:cubicBezTo>
                    <a:moveTo>
                      <a:pt x="1857" y="248"/>
                    </a:moveTo>
                    <a:cubicBezTo>
                      <a:pt x="968" y="248"/>
                      <a:pt x="247" y="969"/>
                      <a:pt x="247" y="1858"/>
                    </a:cubicBezTo>
                    <a:cubicBezTo>
                      <a:pt x="247" y="2747"/>
                      <a:pt x="968" y="3467"/>
                      <a:pt x="1857" y="3467"/>
                    </a:cubicBezTo>
                    <a:cubicBezTo>
                      <a:pt x="2746" y="3467"/>
                      <a:pt x="3467" y="2747"/>
                      <a:pt x="3467" y="1858"/>
                    </a:cubicBezTo>
                    <a:cubicBezTo>
                      <a:pt x="3467" y="969"/>
                      <a:pt x="2746" y="248"/>
                      <a:pt x="1857" y="248"/>
                    </a:cubicBezTo>
                    <a:close/>
                    <a:moveTo>
                      <a:pt x="1733" y="867"/>
                    </a:moveTo>
                    <a:cubicBezTo>
                      <a:pt x="1733" y="1981"/>
                      <a:pt x="1733" y="1981"/>
                      <a:pt x="1733" y="1981"/>
                    </a:cubicBezTo>
                    <a:cubicBezTo>
                      <a:pt x="2600" y="1981"/>
                      <a:pt x="2600" y="1981"/>
                      <a:pt x="2600" y="1981"/>
                    </a:cubicBezTo>
                    <a:moveTo>
                      <a:pt x="247" y="3467"/>
                    </a:moveTo>
                    <a:cubicBezTo>
                      <a:pt x="681" y="3034"/>
                      <a:pt x="681" y="3034"/>
                      <a:pt x="681" y="3034"/>
                    </a:cubicBezTo>
                    <a:moveTo>
                      <a:pt x="3467" y="3467"/>
                    </a:moveTo>
                    <a:cubicBezTo>
                      <a:pt x="3033" y="3034"/>
                      <a:pt x="3033" y="3034"/>
                      <a:pt x="3033" y="3034"/>
                    </a:cubicBezTo>
                  </a:path>
                </a:pathLst>
              </a:custGeom>
              <a:noFill/>
              <a:ln w="15875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1" name="CellPhone_E8EA" title="Icon of a cellphone">
                <a:extLst>
                  <a:ext uri="{FF2B5EF4-FFF2-40B4-BE49-F238E27FC236}">
                    <a16:creationId xmlns:a16="http://schemas.microsoft.com/office/drawing/2014/main" id="{4D2C46C7-D9D0-4879-BB57-84F0E2A5CC8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492437" y="5370732"/>
                <a:ext cx="174668" cy="302151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5875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2" name="TextBox 61">
                <a:extLst>
                  <a:ext uri="{FF2B5EF4-FFF2-40B4-BE49-F238E27FC236}">
                    <a16:creationId xmlns:a16="http://schemas.microsoft.com/office/drawing/2014/main" id="{99BE49A9-0A13-46AA-9F78-1BB6B582BC9F}"/>
                  </a:ext>
                </a:extLst>
              </p:cNvPr>
              <p:cNvSpPr txBox="1"/>
              <p:nvPr/>
            </p:nvSpPr>
            <p:spPr>
              <a:xfrm>
                <a:off x="2636272" y="4835331"/>
                <a:ext cx="1042657" cy="455792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anose="020B0502040204020203" pitchFamily="34" charset="0"/>
                    <a:cs typeface="Segoe UI" panose="020B0502040204020203" pitchFamily="34" charset="0"/>
                  </a:rPr>
                  <a:t>Devices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53BF3C1-7F26-4B30-8C18-73AC18F889C2}"/>
                  </a:ext>
                </a:extLst>
              </p:cNvPr>
              <p:cNvSpPr/>
              <p:nvPr/>
            </p:nvSpPr>
            <p:spPr>
              <a:xfrm>
                <a:off x="2911880" y="5339935"/>
                <a:ext cx="462310" cy="469426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signal" title="Icon of a communication signal">
                <a:extLst>
                  <a:ext uri="{FF2B5EF4-FFF2-40B4-BE49-F238E27FC236}">
                    <a16:creationId xmlns:a16="http://schemas.microsoft.com/office/drawing/2014/main" id="{E255A0E7-6197-4D97-BC09-C3FC90B6A96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017395" y="5442354"/>
                <a:ext cx="241894" cy="274545"/>
              </a:xfrm>
              <a:custGeom>
                <a:avLst/>
                <a:gdLst>
                  <a:gd name="T0" fmla="*/ 105 w 296"/>
                  <a:gd name="T1" fmla="*/ 225 h 337"/>
                  <a:gd name="T2" fmla="*/ 148 w 296"/>
                  <a:gd name="T3" fmla="*/ 182 h 337"/>
                  <a:gd name="T4" fmla="*/ 190 w 296"/>
                  <a:gd name="T5" fmla="*/ 225 h 337"/>
                  <a:gd name="T6" fmla="*/ 148 w 296"/>
                  <a:gd name="T7" fmla="*/ 267 h 337"/>
                  <a:gd name="T8" fmla="*/ 105 w 296"/>
                  <a:gd name="T9" fmla="*/ 225 h 337"/>
                  <a:gd name="T10" fmla="*/ 148 w 296"/>
                  <a:gd name="T11" fmla="*/ 267 h 337"/>
                  <a:gd name="T12" fmla="*/ 148 w 296"/>
                  <a:gd name="T13" fmla="*/ 337 h 337"/>
                  <a:gd name="T14" fmla="*/ 296 w 296"/>
                  <a:gd name="T15" fmla="*/ 61 h 337"/>
                  <a:gd name="T16" fmla="*/ 148 w 296"/>
                  <a:gd name="T17" fmla="*/ 0 h 337"/>
                  <a:gd name="T18" fmla="*/ 0 w 296"/>
                  <a:gd name="T19" fmla="*/ 62 h 337"/>
                  <a:gd name="T20" fmla="*/ 255 w 296"/>
                  <a:gd name="T21" fmla="*/ 104 h 337"/>
                  <a:gd name="T22" fmla="*/ 149 w 296"/>
                  <a:gd name="T23" fmla="*/ 60 h 337"/>
                  <a:gd name="T24" fmla="*/ 41 w 296"/>
                  <a:gd name="T25" fmla="*/ 105 h 337"/>
                  <a:gd name="T26" fmla="*/ 208 w 296"/>
                  <a:gd name="T27" fmla="*/ 150 h 337"/>
                  <a:gd name="T28" fmla="*/ 148 w 296"/>
                  <a:gd name="T29" fmla="*/ 125 h 337"/>
                  <a:gd name="T30" fmla="*/ 88 w 296"/>
                  <a:gd name="T31" fmla="*/ 149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337">
                    <a:moveTo>
                      <a:pt x="105" y="225"/>
                    </a:moveTo>
                    <a:cubicBezTo>
                      <a:pt x="105" y="201"/>
                      <a:pt x="124" y="182"/>
                      <a:pt x="148" y="182"/>
                    </a:cubicBezTo>
                    <a:cubicBezTo>
                      <a:pt x="171" y="182"/>
                      <a:pt x="190" y="201"/>
                      <a:pt x="190" y="225"/>
                    </a:cubicBezTo>
                    <a:cubicBezTo>
                      <a:pt x="190" y="248"/>
                      <a:pt x="171" y="267"/>
                      <a:pt x="148" y="267"/>
                    </a:cubicBezTo>
                    <a:cubicBezTo>
                      <a:pt x="124" y="267"/>
                      <a:pt x="105" y="248"/>
                      <a:pt x="105" y="225"/>
                    </a:cubicBezTo>
                    <a:close/>
                    <a:moveTo>
                      <a:pt x="148" y="267"/>
                    </a:moveTo>
                    <a:cubicBezTo>
                      <a:pt x="148" y="337"/>
                      <a:pt x="148" y="337"/>
                      <a:pt x="148" y="337"/>
                    </a:cubicBezTo>
                    <a:moveTo>
                      <a:pt x="296" y="61"/>
                    </a:moveTo>
                    <a:cubicBezTo>
                      <a:pt x="258" y="23"/>
                      <a:pt x="206" y="0"/>
                      <a:pt x="148" y="0"/>
                    </a:cubicBezTo>
                    <a:cubicBezTo>
                      <a:pt x="90" y="0"/>
                      <a:pt x="38" y="24"/>
                      <a:pt x="0" y="62"/>
                    </a:cubicBezTo>
                    <a:moveTo>
                      <a:pt x="255" y="104"/>
                    </a:moveTo>
                    <a:cubicBezTo>
                      <a:pt x="228" y="77"/>
                      <a:pt x="190" y="60"/>
                      <a:pt x="149" y="60"/>
                    </a:cubicBezTo>
                    <a:cubicBezTo>
                      <a:pt x="106" y="60"/>
                      <a:pt x="68" y="77"/>
                      <a:pt x="41" y="105"/>
                    </a:cubicBezTo>
                    <a:moveTo>
                      <a:pt x="208" y="150"/>
                    </a:moveTo>
                    <a:cubicBezTo>
                      <a:pt x="192" y="134"/>
                      <a:pt x="171" y="125"/>
                      <a:pt x="148" y="125"/>
                    </a:cubicBezTo>
                    <a:cubicBezTo>
                      <a:pt x="124" y="125"/>
                      <a:pt x="103" y="134"/>
                      <a:pt x="88" y="149"/>
                    </a:cubicBezTo>
                  </a:path>
                </a:pathLst>
              </a:custGeom>
              <a:noFill/>
              <a:ln w="15875" cap="sq">
                <a:solidFill>
                  <a:srgbClr val="EAEAE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9991C53-FE38-45D2-B10A-595CBA666874}"/>
                  </a:ext>
                </a:extLst>
              </p:cNvPr>
              <p:cNvSpPr/>
              <p:nvPr/>
            </p:nvSpPr>
            <p:spPr>
              <a:xfrm flipH="1">
                <a:off x="2185213" y="4619681"/>
                <a:ext cx="1944776" cy="1944035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087A5C9-CAF2-4339-9712-83BF5C8E54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5056" y="4097090"/>
              <a:ext cx="464964" cy="555251"/>
            </a:xfrm>
            <a:prstGeom prst="line">
              <a:avLst/>
            </a:prstGeom>
            <a:noFill/>
            <a:ln w="22225" cap="flat" cmpd="sng" algn="ctr">
              <a:solidFill>
                <a:srgbClr val="F1691E"/>
              </a:solidFill>
              <a:prstDash val="sysDot"/>
              <a:headEnd type="stealth" w="lg" len="med"/>
              <a:tailEnd type="none" w="lg" len="med"/>
            </a:ln>
            <a:effectLst/>
          </p:spPr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A472A96-1A24-4E7E-A757-A57D0C2A76B2}"/>
              </a:ext>
            </a:extLst>
          </p:cNvPr>
          <p:cNvGrpSpPr/>
          <p:nvPr/>
        </p:nvGrpSpPr>
        <p:grpSpPr>
          <a:xfrm>
            <a:off x="6496331" y="4163259"/>
            <a:ext cx="1964290" cy="1944035"/>
            <a:chOff x="306670" y="2456983"/>
            <a:chExt cx="1964290" cy="1944035"/>
          </a:xfrm>
        </p:grpSpPr>
        <p:sp>
          <p:nvSpPr>
            <p:cNvPr id="87" name="keyboard" title="Icon of a keyboard">
              <a:extLst>
                <a:ext uri="{FF2B5EF4-FFF2-40B4-BE49-F238E27FC236}">
                  <a16:creationId xmlns:a16="http://schemas.microsoft.com/office/drawing/2014/main" id="{16272E33-F7C5-4BD0-86F4-1F5B09BDC5F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977" y="3758408"/>
              <a:ext cx="364600" cy="203747"/>
            </a:xfrm>
            <a:custGeom>
              <a:avLst/>
              <a:gdLst>
                <a:gd name="T0" fmla="*/ 238 w 238"/>
                <a:gd name="T1" fmla="*/ 63 h 133"/>
                <a:gd name="T2" fmla="*/ 238 w 238"/>
                <a:gd name="T3" fmla="*/ 133 h 133"/>
                <a:gd name="T4" fmla="*/ 0 w 238"/>
                <a:gd name="T5" fmla="*/ 133 h 133"/>
                <a:gd name="T6" fmla="*/ 0 w 238"/>
                <a:gd name="T7" fmla="*/ 0 h 133"/>
                <a:gd name="T8" fmla="*/ 238 w 238"/>
                <a:gd name="T9" fmla="*/ 0 h 133"/>
                <a:gd name="T10" fmla="*/ 238 w 238"/>
                <a:gd name="T11" fmla="*/ 63 h 133"/>
                <a:gd name="T12" fmla="*/ 24 w 238"/>
                <a:gd name="T13" fmla="*/ 31 h 133"/>
                <a:gd name="T14" fmla="*/ 41 w 238"/>
                <a:gd name="T15" fmla="*/ 31 h 133"/>
                <a:gd name="T16" fmla="*/ 76 w 238"/>
                <a:gd name="T17" fmla="*/ 66 h 133"/>
                <a:gd name="T18" fmla="*/ 93 w 238"/>
                <a:gd name="T19" fmla="*/ 66 h 133"/>
                <a:gd name="T20" fmla="*/ 110 w 238"/>
                <a:gd name="T21" fmla="*/ 66 h 133"/>
                <a:gd name="T22" fmla="*/ 127 w 238"/>
                <a:gd name="T23" fmla="*/ 66 h 133"/>
                <a:gd name="T24" fmla="*/ 144 w 238"/>
                <a:gd name="T25" fmla="*/ 66 h 133"/>
                <a:gd name="T26" fmla="*/ 161 w 238"/>
                <a:gd name="T27" fmla="*/ 66 h 133"/>
                <a:gd name="T28" fmla="*/ 179 w 238"/>
                <a:gd name="T29" fmla="*/ 66 h 133"/>
                <a:gd name="T30" fmla="*/ 213 w 238"/>
                <a:gd name="T31" fmla="*/ 66 h 133"/>
                <a:gd name="T32" fmla="*/ 24 w 238"/>
                <a:gd name="T33" fmla="*/ 66 h 133"/>
                <a:gd name="T34" fmla="*/ 58 w 238"/>
                <a:gd name="T35" fmla="*/ 66 h 133"/>
                <a:gd name="T36" fmla="*/ 24 w 238"/>
                <a:gd name="T37" fmla="*/ 100 h 133"/>
                <a:gd name="T38" fmla="*/ 58 w 238"/>
                <a:gd name="T39" fmla="*/ 100 h 133"/>
                <a:gd name="T40" fmla="*/ 76 w 238"/>
                <a:gd name="T41" fmla="*/ 100 h 133"/>
                <a:gd name="T42" fmla="*/ 161 w 238"/>
                <a:gd name="T43" fmla="*/ 100 h 133"/>
                <a:gd name="T44" fmla="*/ 179 w 238"/>
                <a:gd name="T45" fmla="*/ 100 h 133"/>
                <a:gd name="T46" fmla="*/ 213 w 238"/>
                <a:gd name="T47" fmla="*/ 100 h 133"/>
                <a:gd name="T48" fmla="*/ 58 w 238"/>
                <a:gd name="T49" fmla="*/ 31 h 133"/>
                <a:gd name="T50" fmla="*/ 76 w 238"/>
                <a:gd name="T51" fmla="*/ 31 h 133"/>
                <a:gd name="T52" fmla="*/ 93 w 238"/>
                <a:gd name="T53" fmla="*/ 31 h 133"/>
                <a:gd name="T54" fmla="*/ 110 w 238"/>
                <a:gd name="T55" fmla="*/ 31 h 133"/>
                <a:gd name="T56" fmla="*/ 127 w 238"/>
                <a:gd name="T57" fmla="*/ 31 h 133"/>
                <a:gd name="T58" fmla="*/ 144 w 238"/>
                <a:gd name="T59" fmla="*/ 31 h 133"/>
                <a:gd name="T60" fmla="*/ 161 w 238"/>
                <a:gd name="T61" fmla="*/ 31 h 133"/>
                <a:gd name="T62" fmla="*/ 179 w 238"/>
                <a:gd name="T63" fmla="*/ 31 h 133"/>
                <a:gd name="T64" fmla="*/ 196 w 238"/>
                <a:gd name="T65" fmla="*/ 31 h 133"/>
                <a:gd name="T66" fmla="*/ 213 w 238"/>
                <a:gd name="T67" fmla="*/ 3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8" h="133">
                  <a:moveTo>
                    <a:pt x="238" y="63"/>
                  </a:moveTo>
                  <a:lnTo>
                    <a:pt x="238" y="133"/>
                  </a:lnTo>
                  <a:lnTo>
                    <a:pt x="0" y="133"/>
                  </a:lnTo>
                  <a:lnTo>
                    <a:pt x="0" y="0"/>
                  </a:lnTo>
                  <a:lnTo>
                    <a:pt x="238" y="0"/>
                  </a:lnTo>
                  <a:lnTo>
                    <a:pt x="238" y="63"/>
                  </a:lnTo>
                  <a:moveTo>
                    <a:pt x="24" y="31"/>
                  </a:moveTo>
                  <a:lnTo>
                    <a:pt x="41" y="31"/>
                  </a:lnTo>
                  <a:moveTo>
                    <a:pt x="76" y="66"/>
                  </a:moveTo>
                  <a:lnTo>
                    <a:pt x="93" y="66"/>
                  </a:lnTo>
                  <a:moveTo>
                    <a:pt x="110" y="66"/>
                  </a:moveTo>
                  <a:lnTo>
                    <a:pt x="127" y="66"/>
                  </a:lnTo>
                  <a:moveTo>
                    <a:pt x="144" y="66"/>
                  </a:moveTo>
                  <a:lnTo>
                    <a:pt x="161" y="66"/>
                  </a:lnTo>
                  <a:moveTo>
                    <a:pt x="179" y="66"/>
                  </a:moveTo>
                  <a:lnTo>
                    <a:pt x="213" y="66"/>
                  </a:lnTo>
                  <a:moveTo>
                    <a:pt x="24" y="66"/>
                  </a:moveTo>
                  <a:lnTo>
                    <a:pt x="58" y="66"/>
                  </a:lnTo>
                  <a:moveTo>
                    <a:pt x="24" y="100"/>
                  </a:moveTo>
                  <a:lnTo>
                    <a:pt x="58" y="100"/>
                  </a:lnTo>
                  <a:moveTo>
                    <a:pt x="76" y="100"/>
                  </a:moveTo>
                  <a:lnTo>
                    <a:pt x="161" y="100"/>
                  </a:lnTo>
                  <a:moveTo>
                    <a:pt x="179" y="100"/>
                  </a:moveTo>
                  <a:lnTo>
                    <a:pt x="213" y="100"/>
                  </a:lnTo>
                  <a:moveTo>
                    <a:pt x="58" y="31"/>
                  </a:moveTo>
                  <a:lnTo>
                    <a:pt x="76" y="31"/>
                  </a:lnTo>
                  <a:moveTo>
                    <a:pt x="93" y="31"/>
                  </a:moveTo>
                  <a:lnTo>
                    <a:pt x="110" y="31"/>
                  </a:lnTo>
                  <a:moveTo>
                    <a:pt x="127" y="31"/>
                  </a:moveTo>
                  <a:lnTo>
                    <a:pt x="144" y="31"/>
                  </a:lnTo>
                  <a:moveTo>
                    <a:pt x="161" y="31"/>
                  </a:moveTo>
                  <a:lnTo>
                    <a:pt x="179" y="31"/>
                  </a:lnTo>
                  <a:moveTo>
                    <a:pt x="196" y="31"/>
                  </a:moveTo>
                  <a:lnTo>
                    <a:pt x="213" y="31"/>
                  </a:lnTo>
                </a:path>
              </a:pathLst>
            </a:custGeom>
            <a:noFill/>
            <a:ln w="15875" cap="sq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speech_2" title="Icon of a chat bubble">
              <a:extLst>
                <a:ext uri="{FF2B5EF4-FFF2-40B4-BE49-F238E27FC236}">
                  <a16:creationId xmlns:a16="http://schemas.microsoft.com/office/drawing/2014/main" id="{873FFFD6-F20F-4E65-8E1A-596B0A3013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4280" y="3738721"/>
              <a:ext cx="324089" cy="287912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15875" cap="sq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9" name="FingerInking_ED5F" title="Icon of a closed hand with one finger pointed and a curved line below the finger">
              <a:extLst>
                <a:ext uri="{FF2B5EF4-FFF2-40B4-BE49-F238E27FC236}">
                  <a16:creationId xmlns:a16="http://schemas.microsoft.com/office/drawing/2014/main" id="{39536093-2B68-4295-92FB-FE29511763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4274" y="2982874"/>
              <a:ext cx="324011" cy="324089"/>
            </a:xfrm>
            <a:custGeom>
              <a:avLst/>
              <a:gdLst>
                <a:gd name="T0" fmla="*/ 2250 w 3750"/>
                <a:gd name="T1" fmla="*/ 1219 h 3750"/>
                <a:gd name="T2" fmla="*/ 2250 w 3750"/>
                <a:gd name="T3" fmla="*/ 1500 h 3750"/>
                <a:gd name="T4" fmla="*/ 2250 w 3750"/>
                <a:gd name="T5" fmla="*/ 250 h 3750"/>
                <a:gd name="T6" fmla="*/ 2000 w 3750"/>
                <a:gd name="T7" fmla="*/ 0 h 3750"/>
                <a:gd name="T8" fmla="*/ 1750 w 3750"/>
                <a:gd name="T9" fmla="*/ 250 h 3750"/>
                <a:gd name="T10" fmla="*/ 1750 w 3750"/>
                <a:gd name="T11" fmla="*/ 267 h 3750"/>
                <a:gd name="T12" fmla="*/ 1750 w 3750"/>
                <a:gd name="T13" fmla="*/ 2287 h 3750"/>
                <a:gd name="T14" fmla="*/ 1599 w 3750"/>
                <a:gd name="T15" fmla="*/ 2349 h 3750"/>
                <a:gd name="T16" fmla="*/ 1328 w 3750"/>
                <a:gd name="T17" fmla="*/ 2078 h 3750"/>
                <a:gd name="T18" fmla="*/ 953 w 3750"/>
                <a:gd name="T19" fmla="*/ 2078 h 3750"/>
                <a:gd name="T20" fmla="*/ 953 w 3750"/>
                <a:gd name="T21" fmla="*/ 2453 h 3750"/>
                <a:gd name="T22" fmla="*/ 1875 w 3750"/>
                <a:gd name="T23" fmla="*/ 3375 h 3750"/>
                <a:gd name="T24" fmla="*/ 2750 w 3750"/>
                <a:gd name="T25" fmla="*/ 3750 h 3750"/>
                <a:gd name="T26" fmla="*/ 3750 w 3750"/>
                <a:gd name="T27" fmla="*/ 2750 h 3750"/>
                <a:gd name="T28" fmla="*/ 3750 w 3750"/>
                <a:gd name="T29" fmla="*/ 1789 h 3750"/>
                <a:gd name="T30" fmla="*/ 3561 w 3750"/>
                <a:gd name="T31" fmla="*/ 1546 h 3750"/>
                <a:gd name="T32" fmla="*/ 2250 w 3750"/>
                <a:gd name="T33" fmla="*/ 1219 h 3750"/>
                <a:gd name="T34" fmla="*/ 2250 w 3750"/>
                <a:gd name="T35" fmla="*/ 250 h 3750"/>
                <a:gd name="T36" fmla="*/ 1291 w 3750"/>
                <a:gd name="T37" fmla="*/ 500 h 3750"/>
                <a:gd name="T38" fmla="*/ 500 w 3750"/>
                <a:gd name="T39" fmla="*/ 500 h 3750"/>
                <a:gd name="T40" fmla="*/ 500 w 3750"/>
                <a:gd name="T41" fmla="*/ 500 h 3750"/>
                <a:gd name="T42" fmla="*/ 0 w 3750"/>
                <a:gd name="T43" fmla="*/ 1000 h 3750"/>
                <a:gd name="T44" fmla="*/ 500 w 3750"/>
                <a:gd name="T45" fmla="*/ 1500 h 3750"/>
                <a:gd name="T46" fmla="*/ 2699 w 3750"/>
                <a:gd name="T47" fmla="*/ 500 h 3750"/>
                <a:gd name="T48" fmla="*/ 3000 w 3750"/>
                <a:gd name="T49" fmla="*/ 500 h 3750"/>
                <a:gd name="T50" fmla="*/ 3000 w 3750"/>
                <a:gd name="T51" fmla="*/ 500 h 3750"/>
                <a:gd name="T52" fmla="*/ 3250 w 3750"/>
                <a:gd name="T53" fmla="*/ 250 h 3750"/>
                <a:gd name="T54" fmla="*/ 3000 w 3750"/>
                <a:gd name="T55" fmla="*/ 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50" h="3750">
                  <a:moveTo>
                    <a:pt x="2250" y="1219"/>
                  </a:moveTo>
                  <a:cubicBezTo>
                    <a:pt x="2250" y="1500"/>
                    <a:pt x="2250" y="1500"/>
                    <a:pt x="2250" y="1500"/>
                  </a:cubicBezTo>
                  <a:moveTo>
                    <a:pt x="2250" y="250"/>
                  </a:moveTo>
                  <a:cubicBezTo>
                    <a:pt x="2250" y="112"/>
                    <a:pt x="2138" y="0"/>
                    <a:pt x="2000" y="0"/>
                  </a:cubicBezTo>
                  <a:cubicBezTo>
                    <a:pt x="1862" y="0"/>
                    <a:pt x="1750" y="112"/>
                    <a:pt x="1750" y="250"/>
                  </a:cubicBezTo>
                  <a:cubicBezTo>
                    <a:pt x="1750" y="250"/>
                    <a:pt x="1750" y="256"/>
                    <a:pt x="1750" y="267"/>
                  </a:cubicBezTo>
                  <a:cubicBezTo>
                    <a:pt x="1750" y="436"/>
                    <a:pt x="1750" y="1804"/>
                    <a:pt x="1750" y="2287"/>
                  </a:cubicBezTo>
                  <a:cubicBezTo>
                    <a:pt x="1750" y="2366"/>
                    <a:pt x="1654" y="2404"/>
                    <a:pt x="1599" y="2349"/>
                  </a:cubicBezTo>
                  <a:cubicBezTo>
                    <a:pt x="1328" y="2078"/>
                    <a:pt x="1328" y="2078"/>
                    <a:pt x="1328" y="2078"/>
                  </a:cubicBezTo>
                  <a:cubicBezTo>
                    <a:pt x="1224" y="1974"/>
                    <a:pt x="1056" y="1974"/>
                    <a:pt x="953" y="2078"/>
                  </a:cubicBezTo>
                  <a:cubicBezTo>
                    <a:pt x="849" y="2181"/>
                    <a:pt x="849" y="2349"/>
                    <a:pt x="953" y="2453"/>
                  </a:cubicBezTo>
                  <a:cubicBezTo>
                    <a:pt x="1875" y="3375"/>
                    <a:pt x="1875" y="3375"/>
                    <a:pt x="1875" y="3375"/>
                  </a:cubicBezTo>
                  <a:cubicBezTo>
                    <a:pt x="2099" y="3607"/>
                    <a:pt x="2408" y="3750"/>
                    <a:pt x="2750" y="3750"/>
                  </a:cubicBezTo>
                  <a:cubicBezTo>
                    <a:pt x="3303" y="3750"/>
                    <a:pt x="3750" y="3303"/>
                    <a:pt x="3750" y="2750"/>
                  </a:cubicBezTo>
                  <a:cubicBezTo>
                    <a:pt x="3750" y="1789"/>
                    <a:pt x="3750" y="1789"/>
                    <a:pt x="3750" y="1789"/>
                  </a:cubicBezTo>
                  <a:cubicBezTo>
                    <a:pt x="3750" y="1674"/>
                    <a:pt x="3672" y="1574"/>
                    <a:pt x="3561" y="1546"/>
                  </a:cubicBezTo>
                  <a:cubicBezTo>
                    <a:pt x="2250" y="1219"/>
                    <a:pt x="2250" y="1219"/>
                    <a:pt x="2250" y="1219"/>
                  </a:cubicBezTo>
                  <a:lnTo>
                    <a:pt x="2250" y="250"/>
                  </a:lnTo>
                  <a:close/>
                  <a:moveTo>
                    <a:pt x="1291" y="500"/>
                  </a:moveTo>
                  <a:cubicBezTo>
                    <a:pt x="500" y="500"/>
                    <a:pt x="500" y="500"/>
                    <a:pt x="500" y="5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224" y="500"/>
                    <a:pt x="0" y="724"/>
                    <a:pt x="0" y="1000"/>
                  </a:cubicBezTo>
                  <a:cubicBezTo>
                    <a:pt x="0" y="1276"/>
                    <a:pt x="224" y="1500"/>
                    <a:pt x="500" y="1500"/>
                  </a:cubicBezTo>
                  <a:moveTo>
                    <a:pt x="2699" y="500"/>
                  </a:moveTo>
                  <a:cubicBezTo>
                    <a:pt x="3000" y="500"/>
                    <a:pt x="3000" y="500"/>
                    <a:pt x="3000" y="500"/>
                  </a:cubicBezTo>
                  <a:cubicBezTo>
                    <a:pt x="3000" y="500"/>
                    <a:pt x="3000" y="500"/>
                    <a:pt x="3000" y="500"/>
                  </a:cubicBezTo>
                  <a:cubicBezTo>
                    <a:pt x="3138" y="500"/>
                    <a:pt x="3250" y="388"/>
                    <a:pt x="3250" y="250"/>
                  </a:cubicBezTo>
                  <a:cubicBezTo>
                    <a:pt x="3250" y="112"/>
                    <a:pt x="3138" y="0"/>
                    <a:pt x="3000" y="0"/>
                  </a:cubicBezTo>
                </a:path>
              </a:pathLst>
            </a:custGeom>
            <a:noFill/>
            <a:ln w="15875" cap="sq">
              <a:solidFill>
                <a:srgbClr val="FFFFFF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0" name="TextBox 49">
              <a:extLst>
                <a:ext uri="{FF2B5EF4-FFF2-40B4-BE49-F238E27FC236}">
                  <a16:creationId xmlns:a16="http://schemas.microsoft.com/office/drawing/2014/main" id="{31DD554D-8F1D-4C46-B401-2B75110030F0}"/>
                </a:ext>
              </a:extLst>
            </p:cNvPr>
            <p:cNvSpPr txBox="1"/>
            <p:nvPr/>
          </p:nvSpPr>
          <p:spPr>
            <a:xfrm>
              <a:off x="515244" y="4027415"/>
              <a:ext cx="981704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Type</a:t>
              </a:r>
            </a:p>
          </p:txBody>
        </p:sp>
        <p:sp>
          <p:nvSpPr>
            <p:cNvPr id="91" name="TextBox 50">
              <a:extLst>
                <a:ext uri="{FF2B5EF4-FFF2-40B4-BE49-F238E27FC236}">
                  <a16:creationId xmlns:a16="http://schemas.microsoft.com/office/drawing/2014/main" id="{6F0B3D0F-380B-4EF9-B084-D33F428F5884}"/>
                </a:ext>
              </a:extLst>
            </p:cNvPr>
            <p:cNvSpPr txBox="1"/>
            <p:nvPr/>
          </p:nvSpPr>
          <p:spPr>
            <a:xfrm>
              <a:off x="1278520" y="4027415"/>
              <a:ext cx="615608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Speak</a:t>
              </a:r>
            </a:p>
          </p:txBody>
        </p:sp>
        <p:sp>
          <p:nvSpPr>
            <p:cNvPr id="92" name="TextBox 51">
              <a:extLst>
                <a:ext uri="{FF2B5EF4-FFF2-40B4-BE49-F238E27FC236}">
                  <a16:creationId xmlns:a16="http://schemas.microsoft.com/office/drawing/2014/main" id="{15959D23-DCF3-4535-AFEB-6617D60B3F6F}"/>
                </a:ext>
              </a:extLst>
            </p:cNvPr>
            <p:cNvSpPr txBox="1"/>
            <p:nvPr/>
          </p:nvSpPr>
          <p:spPr>
            <a:xfrm>
              <a:off x="434268" y="3324594"/>
              <a:ext cx="568544" cy="24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Tap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6B9061F-40E8-4A0B-AE43-5E199CE9D6B5}"/>
                </a:ext>
              </a:extLst>
            </p:cNvPr>
            <p:cNvSpPr/>
            <p:nvPr/>
          </p:nvSpPr>
          <p:spPr>
            <a:xfrm>
              <a:off x="1041116" y="3147172"/>
              <a:ext cx="462310" cy="469426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boy" title="Icon of a man">
              <a:extLst>
                <a:ext uri="{FF2B5EF4-FFF2-40B4-BE49-F238E27FC236}">
                  <a16:creationId xmlns:a16="http://schemas.microsoft.com/office/drawing/2014/main" id="{48070DAB-924C-4A27-882B-AC38E37B13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7165" y="3265003"/>
              <a:ext cx="179597" cy="233761"/>
            </a:xfrm>
            <a:custGeom>
              <a:avLst/>
              <a:gdLst>
                <a:gd name="T0" fmla="*/ 27 w 261"/>
                <a:gd name="T1" fmla="*/ 104 h 339"/>
                <a:gd name="T2" fmla="*/ 131 w 261"/>
                <a:gd name="T3" fmla="*/ 0 h 339"/>
                <a:gd name="T4" fmla="*/ 235 w 261"/>
                <a:gd name="T5" fmla="*/ 104 h 339"/>
                <a:gd name="T6" fmla="*/ 131 w 261"/>
                <a:gd name="T7" fmla="*/ 208 h 339"/>
                <a:gd name="T8" fmla="*/ 27 w 261"/>
                <a:gd name="T9" fmla="*/ 104 h 339"/>
                <a:gd name="T10" fmla="*/ 261 w 261"/>
                <a:gd name="T11" fmla="*/ 339 h 339"/>
                <a:gd name="T12" fmla="*/ 131 w 261"/>
                <a:gd name="T13" fmla="*/ 208 h 339"/>
                <a:gd name="T14" fmla="*/ 0 w 261"/>
                <a:gd name="T15" fmla="*/ 339 h 339"/>
                <a:gd name="T16" fmla="*/ 74 w 261"/>
                <a:gd name="T17" fmla="*/ 221 h 339"/>
                <a:gd name="T18" fmla="*/ 131 w 261"/>
                <a:gd name="T19" fmla="*/ 274 h 339"/>
                <a:gd name="T20" fmla="*/ 187 w 261"/>
                <a:gd name="T21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1" h="339">
                  <a:moveTo>
                    <a:pt x="27" y="104"/>
                  </a:moveTo>
                  <a:cubicBezTo>
                    <a:pt x="27" y="47"/>
                    <a:pt x="73" y="0"/>
                    <a:pt x="131" y="0"/>
                  </a:cubicBezTo>
                  <a:cubicBezTo>
                    <a:pt x="188" y="0"/>
                    <a:pt x="235" y="47"/>
                    <a:pt x="235" y="104"/>
                  </a:cubicBezTo>
                  <a:cubicBezTo>
                    <a:pt x="235" y="162"/>
                    <a:pt x="188" y="208"/>
                    <a:pt x="131" y="208"/>
                  </a:cubicBezTo>
                  <a:cubicBezTo>
                    <a:pt x="73" y="208"/>
                    <a:pt x="27" y="162"/>
                    <a:pt x="27" y="104"/>
                  </a:cubicBezTo>
                  <a:close/>
                  <a:moveTo>
                    <a:pt x="261" y="339"/>
                  </a:moveTo>
                  <a:cubicBezTo>
                    <a:pt x="261" y="267"/>
                    <a:pt x="203" y="208"/>
                    <a:pt x="131" y="208"/>
                  </a:cubicBezTo>
                  <a:cubicBezTo>
                    <a:pt x="59" y="208"/>
                    <a:pt x="0" y="267"/>
                    <a:pt x="0" y="339"/>
                  </a:cubicBezTo>
                  <a:moveTo>
                    <a:pt x="74" y="221"/>
                  </a:moveTo>
                  <a:cubicBezTo>
                    <a:pt x="131" y="274"/>
                    <a:pt x="131" y="274"/>
                    <a:pt x="131" y="274"/>
                  </a:cubicBezTo>
                  <a:cubicBezTo>
                    <a:pt x="187" y="221"/>
                    <a:pt x="187" y="221"/>
                    <a:pt x="187" y="221"/>
                  </a:cubicBezTo>
                </a:path>
              </a:pathLst>
            </a:custGeom>
            <a:noFill/>
            <a:ln w="15875" cap="sq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1D72A0A-93CE-4980-B227-D6E33A082E22}"/>
                </a:ext>
              </a:extLst>
            </p:cNvPr>
            <p:cNvSpPr/>
            <p:nvPr/>
          </p:nvSpPr>
          <p:spPr>
            <a:xfrm>
              <a:off x="1002944" y="2564490"/>
              <a:ext cx="567784" cy="45422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User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Input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694CBBC-B085-4986-ADFD-4CE96A695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327" y="2920940"/>
              <a:ext cx="352750" cy="35275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737373"/>
              </a:solidFill>
            </a:ln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8E2B0F1-9EFD-435D-985C-E81E241809D5}"/>
                </a:ext>
              </a:extLst>
            </p:cNvPr>
            <p:cNvSpPr/>
            <p:nvPr/>
          </p:nvSpPr>
          <p:spPr>
            <a:xfrm flipH="1">
              <a:off x="306670" y="2456983"/>
              <a:ext cx="1944776" cy="1944035"/>
            </a:xfrm>
            <a:prstGeom prst="ellipse">
              <a:avLst/>
            </a:prstGeom>
            <a:noFill/>
            <a:ln w="25400" cap="flat" cmpd="sng" algn="ctr">
              <a:solidFill>
                <a:srgbClr val="F1691E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89">
              <a:extLst>
                <a:ext uri="{FF2B5EF4-FFF2-40B4-BE49-F238E27FC236}">
                  <a16:creationId xmlns:a16="http://schemas.microsoft.com/office/drawing/2014/main" id="{405230F6-1DCD-4DFE-8FE5-680B035A74ED}"/>
                </a:ext>
              </a:extLst>
            </p:cNvPr>
            <p:cNvSpPr txBox="1"/>
            <p:nvPr/>
          </p:nvSpPr>
          <p:spPr>
            <a:xfrm>
              <a:off x="1419210" y="3284818"/>
              <a:ext cx="851750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8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Adaptive Cards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608EA80-5B2E-48B7-BFAE-B3F470CE7E0B}"/>
              </a:ext>
            </a:extLst>
          </p:cNvPr>
          <p:cNvGrpSpPr/>
          <p:nvPr/>
        </p:nvGrpSpPr>
        <p:grpSpPr>
          <a:xfrm>
            <a:off x="8184717" y="2000562"/>
            <a:ext cx="2134933" cy="2471291"/>
            <a:chOff x="1995056" y="294286"/>
            <a:chExt cx="2134933" cy="247129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298E946-EF60-4CD1-83AD-FF08530AF6ED}"/>
                </a:ext>
              </a:extLst>
            </p:cNvPr>
            <p:cNvGrpSpPr/>
            <p:nvPr/>
          </p:nvGrpSpPr>
          <p:grpSpPr>
            <a:xfrm>
              <a:off x="2185213" y="294286"/>
              <a:ext cx="1944776" cy="1944035"/>
              <a:chOff x="2185213" y="294286"/>
              <a:chExt cx="1944776" cy="1944035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688CDE7-BB9B-475D-AB5D-BA9D8DF07E45}"/>
                  </a:ext>
                </a:extLst>
              </p:cNvPr>
              <p:cNvSpPr/>
              <p:nvPr/>
            </p:nvSpPr>
            <p:spPr>
              <a:xfrm flipH="1">
                <a:off x="2185213" y="294286"/>
                <a:ext cx="1944776" cy="1944035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TextBox 65">
                <a:extLst>
                  <a:ext uri="{FF2B5EF4-FFF2-40B4-BE49-F238E27FC236}">
                    <a16:creationId xmlns:a16="http://schemas.microsoft.com/office/drawing/2014/main" id="{943C6629-0857-4F5B-8366-B5A3A0C3966D}"/>
                  </a:ext>
                </a:extLst>
              </p:cNvPr>
              <p:cNvSpPr txBox="1"/>
              <p:nvPr/>
            </p:nvSpPr>
            <p:spPr>
              <a:xfrm>
                <a:off x="2654922" y="312963"/>
                <a:ext cx="1042657" cy="452547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Segoe UI" panose="020B0502040204020203" pitchFamily="34" charset="0"/>
                    <a:cs typeface="Segoe UI" panose="020B0502040204020203" pitchFamily="34" charset="0"/>
                  </a:rPr>
                  <a:t>Channels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15F2F0F-2DB8-479A-B1D0-D463597D9719}"/>
                  </a:ext>
                </a:extLst>
              </p:cNvPr>
              <p:cNvGrpSpPr/>
              <p:nvPr/>
            </p:nvGrpSpPr>
            <p:grpSpPr>
              <a:xfrm>
                <a:off x="2874740" y="998644"/>
                <a:ext cx="527203" cy="535319"/>
                <a:chOff x="-1901900" y="3130855"/>
                <a:chExt cx="527203" cy="535319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6461B1B3-17A0-4EA9-93DE-BADD4D5DB574}"/>
                    </a:ext>
                  </a:extLst>
                </p:cNvPr>
                <p:cNvSpPr/>
                <p:nvPr/>
              </p:nvSpPr>
              <p:spPr>
                <a:xfrm>
                  <a:off x="-1901900" y="3130855"/>
                  <a:ext cx="527203" cy="535319"/>
                </a:xfrm>
                <a:prstGeom prst="ellipse">
                  <a:avLst/>
                </a:prstGeom>
                <a:solidFill>
                  <a:srgbClr val="FFFFFF">
                    <a:lumMod val="50000"/>
                  </a:srgbClr>
                </a:solidFill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76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Modern_workplace" title="Icon of three people connected by a dotted line">
                  <a:extLst>
                    <a:ext uri="{FF2B5EF4-FFF2-40B4-BE49-F238E27FC236}">
                      <a16:creationId xmlns:a16="http://schemas.microsoft.com/office/drawing/2014/main" id="{A3816541-0E78-4EF7-83F8-BD18DDDE2E5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-1816024" y="3205291"/>
                  <a:ext cx="355914" cy="344924"/>
                </a:xfrm>
                <a:custGeom>
                  <a:avLst/>
                  <a:gdLst>
                    <a:gd name="T0" fmla="*/ 210 w 584"/>
                    <a:gd name="T1" fmla="*/ 515 h 564"/>
                    <a:gd name="T2" fmla="*/ 226 w 584"/>
                    <a:gd name="T3" fmla="*/ 515 h 564"/>
                    <a:gd name="T4" fmla="*/ 239 w 584"/>
                    <a:gd name="T5" fmla="*/ 515 h 564"/>
                    <a:gd name="T6" fmla="*/ 255 w 584"/>
                    <a:gd name="T7" fmla="*/ 515 h 564"/>
                    <a:gd name="T8" fmla="*/ 269 w 584"/>
                    <a:gd name="T9" fmla="*/ 515 h 564"/>
                    <a:gd name="T10" fmla="*/ 285 w 584"/>
                    <a:gd name="T11" fmla="*/ 515 h 564"/>
                    <a:gd name="T12" fmla="*/ 298 w 584"/>
                    <a:gd name="T13" fmla="*/ 515 h 564"/>
                    <a:gd name="T14" fmla="*/ 314 w 584"/>
                    <a:gd name="T15" fmla="*/ 515 h 564"/>
                    <a:gd name="T16" fmla="*/ 328 w 584"/>
                    <a:gd name="T17" fmla="*/ 515 h 564"/>
                    <a:gd name="T18" fmla="*/ 344 w 584"/>
                    <a:gd name="T19" fmla="*/ 515 h 564"/>
                    <a:gd name="T20" fmla="*/ 357 w 584"/>
                    <a:gd name="T21" fmla="*/ 515 h 564"/>
                    <a:gd name="T22" fmla="*/ 373 w 584"/>
                    <a:gd name="T23" fmla="*/ 515 h 564"/>
                    <a:gd name="T24" fmla="*/ 366 w 584"/>
                    <a:gd name="T25" fmla="*/ 247 h 564"/>
                    <a:gd name="T26" fmla="*/ 358 w 584"/>
                    <a:gd name="T27" fmla="*/ 233 h 564"/>
                    <a:gd name="T28" fmla="*/ 372 w 584"/>
                    <a:gd name="T29" fmla="*/ 259 h 564"/>
                    <a:gd name="T30" fmla="*/ 380 w 584"/>
                    <a:gd name="T31" fmla="*/ 273 h 564"/>
                    <a:gd name="T32" fmla="*/ 386 w 584"/>
                    <a:gd name="T33" fmla="*/ 285 h 564"/>
                    <a:gd name="T34" fmla="*/ 393 w 584"/>
                    <a:gd name="T35" fmla="*/ 299 h 564"/>
                    <a:gd name="T36" fmla="*/ 400 w 584"/>
                    <a:gd name="T37" fmla="*/ 311 h 564"/>
                    <a:gd name="T38" fmla="*/ 407 w 584"/>
                    <a:gd name="T39" fmla="*/ 325 h 564"/>
                    <a:gd name="T40" fmla="*/ 414 w 584"/>
                    <a:gd name="T41" fmla="*/ 337 h 564"/>
                    <a:gd name="T42" fmla="*/ 421 w 584"/>
                    <a:gd name="T43" fmla="*/ 351 h 564"/>
                    <a:gd name="T44" fmla="*/ 226 w 584"/>
                    <a:gd name="T45" fmla="*/ 233 h 564"/>
                    <a:gd name="T46" fmla="*/ 218 w 584"/>
                    <a:gd name="T47" fmla="*/ 247 h 564"/>
                    <a:gd name="T48" fmla="*/ 212 w 584"/>
                    <a:gd name="T49" fmla="*/ 259 h 564"/>
                    <a:gd name="T50" fmla="*/ 204 w 584"/>
                    <a:gd name="T51" fmla="*/ 273 h 564"/>
                    <a:gd name="T52" fmla="*/ 198 w 584"/>
                    <a:gd name="T53" fmla="*/ 285 h 564"/>
                    <a:gd name="T54" fmla="*/ 191 w 584"/>
                    <a:gd name="T55" fmla="*/ 299 h 564"/>
                    <a:gd name="T56" fmla="*/ 184 w 584"/>
                    <a:gd name="T57" fmla="*/ 311 h 564"/>
                    <a:gd name="T58" fmla="*/ 177 w 584"/>
                    <a:gd name="T59" fmla="*/ 325 h 564"/>
                    <a:gd name="T60" fmla="*/ 170 w 584"/>
                    <a:gd name="T61" fmla="*/ 337 h 564"/>
                    <a:gd name="T62" fmla="*/ 163 w 584"/>
                    <a:gd name="T63" fmla="*/ 351 h 564"/>
                    <a:gd name="T64" fmla="*/ 239 w 584"/>
                    <a:gd name="T65" fmla="*/ 53 h 564"/>
                    <a:gd name="T66" fmla="*/ 293 w 584"/>
                    <a:gd name="T67" fmla="*/ 105 h 564"/>
                    <a:gd name="T68" fmla="*/ 347 w 584"/>
                    <a:gd name="T69" fmla="*/ 53 h 564"/>
                    <a:gd name="T70" fmla="*/ 293 w 584"/>
                    <a:gd name="T71" fmla="*/ 0 h 564"/>
                    <a:gd name="T72" fmla="*/ 239 w 584"/>
                    <a:gd name="T73" fmla="*/ 53 h 564"/>
                    <a:gd name="T74" fmla="*/ 205 w 584"/>
                    <a:gd name="T75" fmla="*/ 190 h 564"/>
                    <a:gd name="T76" fmla="*/ 292 w 584"/>
                    <a:gd name="T77" fmla="*/ 105 h 564"/>
                    <a:gd name="T78" fmla="*/ 379 w 584"/>
                    <a:gd name="T79" fmla="*/ 190 h 564"/>
                    <a:gd name="T80" fmla="*/ 444 w 584"/>
                    <a:gd name="T81" fmla="*/ 427 h 564"/>
                    <a:gd name="T82" fmla="*/ 498 w 584"/>
                    <a:gd name="T83" fmla="*/ 479 h 564"/>
                    <a:gd name="T84" fmla="*/ 553 w 584"/>
                    <a:gd name="T85" fmla="*/ 427 h 564"/>
                    <a:gd name="T86" fmla="*/ 498 w 584"/>
                    <a:gd name="T87" fmla="*/ 374 h 564"/>
                    <a:gd name="T88" fmla="*/ 444 w 584"/>
                    <a:gd name="T89" fmla="*/ 427 h 564"/>
                    <a:gd name="T90" fmla="*/ 411 w 584"/>
                    <a:gd name="T91" fmla="*/ 564 h 564"/>
                    <a:gd name="T92" fmla="*/ 498 w 584"/>
                    <a:gd name="T93" fmla="*/ 479 h 564"/>
                    <a:gd name="T94" fmla="*/ 584 w 584"/>
                    <a:gd name="T95" fmla="*/ 564 h 564"/>
                    <a:gd name="T96" fmla="*/ 34 w 584"/>
                    <a:gd name="T97" fmla="*/ 427 h 564"/>
                    <a:gd name="T98" fmla="*/ 87 w 584"/>
                    <a:gd name="T99" fmla="*/ 479 h 564"/>
                    <a:gd name="T100" fmla="*/ 142 w 584"/>
                    <a:gd name="T101" fmla="*/ 427 h 564"/>
                    <a:gd name="T102" fmla="*/ 87 w 584"/>
                    <a:gd name="T103" fmla="*/ 374 h 564"/>
                    <a:gd name="T104" fmla="*/ 34 w 584"/>
                    <a:gd name="T105" fmla="*/ 427 h 564"/>
                    <a:gd name="T106" fmla="*/ 0 w 584"/>
                    <a:gd name="T107" fmla="*/ 564 h 564"/>
                    <a:gd name="T108" fmla="*/ 87 w 584"/>
                    <a:gd name="T109" fmla="*/ 479 h 564"/>
                    <a:gd name="T110" fmla="*/ 173 w 584"/>
                    <a:gd name="T111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84" h="564">
                      <a:moveTo>
                        <a:pt x="210" y="515"/>
                      </a:moveTo>
                      <a:cubicBezTo>
                        <a:pt x="226" y="515"/>
                        <a:pt x="226" y="515"/>
                        <a:pt x="226" y="515"/>
                      </a:cubicBezTo>
                      <a:moveTo>
                        <a:pt x="239" y="515"/>
                      </a:moveTo>
                      <a:cubicBezTo>
                        <a:pt x="255" y="515"/>
                        <a:pt x="255" y="515"/>
                        <a:pt x="255" y="515"/>
                      </a:cubicBezTo>
                      <a:moveTo>
                        <a:pt x="269" y="515"/>
                      </a:moveTo>
                      <a:cubicBezTo>
                        <a:pt x="285" y="515"/>
                        <a:pt x="285" y="515"/>
                        <a:pt x="285" y="515"/>
                      </a:cubicBezTo>
                      <a:moveTo>
                        <a:pt x="298" y="515"/>
                      </a:moveTo>
                      <a:cubicBezTo>
                        <a:pt x="314" y="515"/>
                        <a:pt x="314" y="515"/>
                        <a:pt x="314" y="515"/>
                      </a:cubicBezTo>
                      <a:moveTo>
                        <a:pt x="328" y="515"/>
                      </a:moveTo>
                      <a:cubicBezTo>
                        <a:pt x="344" y="515"/>
                        <a:pt x="344" y="515"/>
                        <a:pt x="344" y="515"/>
                      </a:cubicBezTo>
                      <a:moveTo>
                        <a:pt x="357" y="515"/>
                      </a:moveTo>
                      <a:cubicBezTo>
                        <a:pt x="373" y="515"/>
                        <a:pt x="373" y="515"/>
                        <a:pt x="373" y="515"/>
                      </a:cubicBezTo>
                      <a:moveTo>
                        <a:pt x="366" y="247"/>
                      </a:moveTo>
                      <a:cubicBezTo>
                        <a:pt x="358" y="233"/>
                        <a:pt x="358" y="233"/>
                        <a:pt x="358" y="233"/>
                      </a:cubicBezTo>
                      <a:moveTo>
                        <a:pt x="372" y="259"/>
                      </a:moveTo>
                      <a:cubicBezTo>
                        <a:pt x="380" y="273"/>
                        <a:pt x="380" y="273"/>
                        <a:pt x="380" y="273"/>
                      </a:cubicBezTo>
                      <a:moveTo>
                        <a:pt x="386" y="285"/>
                      </a:moveTo>
                      <a:cubicBezTo>
                        <a:pt x="393" y="299"/>
                        <a:pt x="393" y="299"/>
                        <a:pt x="393" y="299"/>
                      </a:cubicBezTo>
                      <a:moveTo>
                        <a:pt x="400" y="311"/>
                      </a:moveTo>
                      <a:cubicBezTo>
                        <a:pt x="407" y="325"/>
                        <a:pt x="407" y="325"/>
                        <a:pt x="407" y="325"/>
                      </a:cubicBezTo>
                      <a:moveTo>
                        <a:pt x="414" y="337"/>
                      </a:moveTo>
                      <a:cubicBezTo>
                        <a:pt x="421" y="351"/>
                        <a:pt x="421" y="351"/>
                        <a:pt x="421" y="351"/>
                      </a:cubicBezTo>
                      <a:moveTo>
                        <a:pt x="226" y="233"/>
                      </a:moveTo>
                      <a:cubicBezTo>
                        <a:pt x="218" y="247"/>
                        <a:pt x="218" y="247"/>
                        <a:pt x="218" y="247"/>
                      </a:cubicBezTo>
                      <a:moveTo>
                        <a:pt x="212" y="259"/>
                      </a:moveTo>
                      <a:cubicBezTo>
                        <a:pt x="204" y="273"/>
                        <a:pt x="204" y="273"/>
                        <a:pt x="204" y="273"/>
                      </a:cubicBezTo>
                      <a:moveTo>
                        <a:pt x="198" y="285"/>
                      </a:moveTo>
                      <a:cubicBezTo>
                        <a:pt x="191" y="299"/>
                        <a:pt x="191" y="299"/>
                        <a:pt x="191" y="299"/>
                      </a:cubicBezTo>
                      <a:moveTo>
                        <a:pt x="184" y="311"/>
                      </a:moveTo>
                      <a:cubicBezTo>
                        <a:pt x="177" y="325"/>
                        <a:pt x="177" y="325"/>
                        <a:pt x="177" y="325"/>
                      </a:cubicBezTo>
                      <a:moveTo>
                        <a:pt x="170" y="337"/>
                      </a:moveTo>
                      <a:cubicBezTo>
                        <a:pt x="163" y="351"/>
                        <a:pt x="163" y="351"/>
                        <a:pt x="163" y="351"/>
                      </a:cubicBezTo>
                      <a:moveTo>
                        <a:pt x="239" y="53"/>
                      </a:moveTo>
                      <a:cubicBezTo>
                        <a:pt x="239" y="82"/>
                        <a:pt x="263" y="105"/>
                        <a:pt x="293" y="105"/>
                      </a:cubicBezTo>
                      <a:cubicBezTo>
                        <a:pt x="322" y="105"/>
                        <a:pt x="347" y="82"/>
                        <a:pt x="347" y="53"/>
                      </a:cubicBezTo>
                      <a:cubicBezTo>
                        <a:pt x="347" y="24"/>
                        <a:pt x="322" y="0"/>
                        <a:pt x="293" y="0"/>
                      </a:cubicBezTo>
                      <a:cubicBezTo>
                        <a:pt x="263" y="0"/>
                        <a:pt x="239" y="24"/>
                        <a:pt x="239" y="53"/>
                      </a:cubicBezTo>
                      <a:close/>
                      <a:moveTo>
                        <a:pt x="205" y="190"/>
                      </a:moveTo>
                      <a:cubicBezTo>
                        <a:pt x="205" y="143"/>
                        <a:pt x="244" y="105"/>
                        <a:pt x="292" y="105"/>
                      </a:cubicBezTo>
                      <a:cubicBezTo>
                        <a:pt x="340" y="105"/>
                        <a:pt x="379" y="143"/>
                        <a:pt x="379" y="190"/>
                      </a:cubicBezTo>
                      <a:moveTo>
                        <a:pt x="444" y="427"/>
                      </a:moveTo>
                      <a:cubicBezTo>
                        <a:pt x="444" y="456"/>
                        <a:pt x="469" y="479"/>
                        <a:pt x="498" y="479"/>
                      </a:cubicBezTo>
                      <a:cubicBezTo>
                        <a:pt x="528" y="479"/>
                        <a:pt x="553" y="456"/>
                        <a:pt x="553" y="427"/>
                      </a:cubicBezTo>
                      <a:cubicBezTo>
                        <a:pt x="553" y="398"/>
                        <a:pt x="528" y="374"/>
                        <a:pt x="498" y="374"/>
                      </a:cubicBezTo>
                      <a:cubicBezTo>
                        <a:pt x="469" y="374"/>
                        <a:pt x="444" y="398"/>
                        <a:pt x="444" y="427"/>
                      </a:cubicBezTo>
                      <a:close/>
                      <a:moveTo>
                        <a:pt x="411" y="564"/>
                      </a:moveTo>
                      <a:cubicBezTo>
                        <a:pt x="411" y="517"/>
                        <a:pt x="449" y="479"/>
                        <a:pt x="498" y="479"/>
                      </a:cubicBezTo>
                      <a:cubicBezTo>
                        <a:pt x="546" y="479"/>
                        <a:pt x="584" y="517"/>
                        <a:pt x="584" y="564"/>
                      </a:cubicBezTo>
                      <a:moveTo>
                        <a:pt x="34" y="427"/>
                      </a:moveTo>
                      <a:cubicBezTo>
                        <a:pt x="34" y="456"/>
                        <a:pt x="58" y="479"/>
                        <a:pt x="87" y="479"/>
                      </a:cubicBezTo>
                      <a:cubicBezTo>
                        <a:pt x="117" y="479"/>
                        <a:pt x="142" y="456"/>
                        <a:pt x="142" y="427"/>
                      </a:cubicBezTo>
                      <a:cubicBezTo>
                        <a:pt x="142" y="398"/>
                        <a:pt x="117" y="374"/>
                        <a:pt x="87" y="374"/>
                      </a:cubicBezTo>
                      <a:cubicBezTo>
                        <a:pt x="58" y="374"/>
                        <a:pt x="34" y="398"/>
                        <a:pt x="34" y="427"/>
                      </a:cubicBezTo>
                      <a:close/>
                      <a:moveTo>
                        <a:pt x="0" y="564"/>
                      </a:moveTo>
                      <a:cubicBezTo>
                        <a:pt x="0" y="517"/>
                        <a:pt x="38" y="479"/>
                        <a:pt x="87" y="479"/>
                      </a:cubicBezTo>
                      <a:cubicBezTo>
                        <a:pt x="135" y="479"/>
                        <a:pt x="173" y="517"/>
                        <a:pt x="173" y="564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04339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54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F9910521-C5BD-4711-BE6F-B30763BD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1079" y="96999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98CA0B6D-C630-4B41-B8E3-847AB2510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8336" y="1337691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D0B1D599-03BD-4F67-AE16-47E010C60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5470" y="1335465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BE17B14-B14D-4659-A1FC-E87A42843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4957" y="162828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93C549CE-B549-42DE-8196-6A702E30C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83616" y="1685128"/>
                <a:ext cx="267769" cy="26776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6D8AB3AB-CAAB-4BEA-8DAD-248E4AE4C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5064" y="64246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EAF734AD-4C86-4810-9BC3-600123D4A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5116" y="638272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4C1D0986-413D-45A3-BC2D-2347F18E5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6119" y="1788120"/>
                <a:ext cx="351926" cy="351927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8D45AD3-3DE5-4375-B6C4-BF21A70B5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513" y="978128"/>
                <a:ext cx="351926" cy="351927"/>
              </a:xfrm>
              <a:prstGeom prst="rect">
                <a:avLst/>
              </a:prstGeom>
            </p:spPr>
          </p:pic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9C68CFA-B5FB-4308-9324-01C6D66D9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5056" y="2210326"/>
              <a:ext cx="464964" cy="555251"/>
            </a:xfrm>
            <a:prstGeom prst="line">
              <a:avLst/>
            </a:prstGeom>
            <a:noFill/>
            <a:ln w="22225" cap="flat" cmpd="sng" algn="ctr">
              <a:solidFill>
                <a:srgbClr val="F1691E"/>
              </a:solidFill>
              <a:prstDash val="sysDot"/>
              <a:headEnd type="stealth" w="lg" len="med"/>
              <a:tailEnd type="none" w="lg" len="med"/>
            </a:ln>
            <a:effectLst/>
          </p:spPr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F3BBE2C-F9A5-48D1-9608-B8D4060F734A}"/>
              </a:ext>
            </a:extLst>
          </p:cNvPr>
          <p:cNvGrpSpPr/>
          <p:nvPr/>
        </p:nvGrpSpPr>
        <p:grpSpPr>
          <a:xfrm>
            <a:off x="8460621" y="4144213"/>
            <a:ext cx="2124839" cy="1482166"/>
            <a:chOff x="2270960" y="2437937"/>
            <a:chExt cx="2124839" cy="14821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C46218C-BFA1-423F-AD22-B9FB02BEC2F2}"/>
                </a:ext>
              </a:extLst>
            </p:cNvPr>
            <p:cNvGrpSpPr/>
            <p:nvPr/>
          </p:nvGrpSpPr>
          <p:grpSpPr>
            <a:xfrm>
              <a:off x="3278640" y="3019931"/>
              <a:ext cx="861974" cy="900172"/>
              <a:chOff x="3281815" y="3019931"/>
              <a:chExt cx="861974" cy="900172"/>
            </a:xfrm>
          </p:grpSpPr>
          <p:sp>
            <p:nvSpPr>
              <p:cNvPr id="121" name="Robot_E99A" title="Icon of a robot">
                <a:extLst>
                  <a:ext uri="{FF2B5EF4-FFF2-40B4-BE49-F238E27FC236}">
                    <a16:creationId xmlns:a16="http://schemas.microsoft.com/office/drawing/2014/main" id="{53B3290D-7CC5-48B7-AA14-7C705018387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28529" y="3211012"/>
                <a:ext cx="379380" cy="490232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noFill/>
              <a:ln w="19050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2" name="Freeform 305">
                <a:extLst>
                  <a:ext uri="{FF2B5EF4-FFF2-40B4-BE49-F238E27FC236}">
                    <a16:creationId xmlns:a16="http://schemas.microsoft.com/office/drawing/2014/main" id="{A4DDEC4D-1839-4544-A107-55EFF87691CA}"/>
                  </a:ext>
                </a:extLst>
              </p:cNvPr>
              <p:cNvSpPr/>
              <p:nvPr/>
            </p:nvSpPr>
            <p:spPr bwMode="auto">
              <a:xfrm flipH="1">
                <a:off x="3281815" y="3306817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3" name="Freeform 305">
                <a:extLst>
                  <a:ext uri="{FF2B5EF4-FFF2-40B4-BE49-F238E27FC236}">
                    <a16:creationId xmlns:a16="http://schemas.microsoft.com/office/drawing/2014/main" id="{BEF5A3F4-F649-41A9-8C27-222DA38B82C2}"/>
                  </a:ext>
                </a:extLst>
              </p:cNvPr>
              <p:cNvSpPr/>
              <p:nvPr/>
            </p:nvSpPr>
            <p:spPr bwMode="auto">
              <a:xfrm rot="10800000" flipH="1">
                <a:off x="4049315" y="3306817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4" name="Freeform 305">
                <a:extLst>
                  <a:ext uri="{FF2B5EF4-FFF2-40B4-BE49-F238E27FC236}">
                    <a16:creationId xmlns:a16="http://schemas.microsoft.com/office/drawing/2014/main" id="{E0430DFF-CC5E-446C-B611-D22937EE86C3}"/>
                  </a:ext>
                </a:extLst>
              </p:cNvPr>
              <p:cNvSpPr/>
              <p:nvPr/>
            </p:nvSpPr>
            <p:spPr bwMode="auto">
              <a:xfrm rot="16200000" flipH="1">
                <a:off x="3670982" y="3730749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5" name="Freeform 305">
                <a:extLst>
                  <a:ext uri="{FF2B5EF4-FFF2-40B4-BE49-F238E27FC236}">
                    <a16:creationId xmlns:a16="http://schemas.microsoft.com/office/drawing/2014/main" id="{EDC9AF92-52FC-4DD2-882F-62B47B24A86D}"/>
                  </a:ext>
                </a:extLst>
              </p:cNvPr>
              <p:cNvSpPr/>
              <p:nvPr/>
            </p:nvSpPr>
            <p:spPr bwMode="auto">
              <a:xfrm rot="5400000" flipH="1">
                <a:off x="3670982" y="2925051"/>
                <a:ext cx="94474" cy="284234"/>
              </a:xfrm>
              <a:custGeom>
                <a:avLst/>
                <a:gdLst>
                  <a:gd name="connsiteX0" fmla="*/ 0 w 171450"/>
                  <a:gd name="connsiteY0" fmla="*/ 0 h 500062"/>
                  <a:gd name="connsiteX1" fmla="*/ 171450 w 171450"/>
                  <a:gd name="connsiteY1" fmla="*/ 242887 h 500062"/>
                  <a:gd name="connsiteX2" fmla="*/ 28575 w 171450"/>
                  <a:gd name="connsiteY2" fmla="*/ 500062 h 500062"/>
                  <a:gd name="connsiteX0" fmla="*/ 51813 w 142875"/>
                  <a:gd name="connsiteY0" fmla="*/ 0 h 396228"/>
                  <a:gd name="connsiteX1" fmla="*/ 142875 w 142875"/>
                  <a:gd name="connsiteY1" fmla="*/ 139053 h 396228"/>
                  <a:gd name="connsiteX2" fmla="*/ 0 w 142875"/>
                  <a:gd name="connsiteY2" fmla="*/ 396228 h 396228"/>
                  <a:gd name="connsiteX0" fmla="*/ 0 w 91062"/>
                  <a:gd name="connsiteY0" fmla="*/ 0 h 295743"/>
                  <a:gd name="connsiteX1" fmla="*/ 91062 w 91062"/>
                  <a:gd name="connsiteY1" fmla="*/ 139053 h 295743"/>
                  <a:gd name="connsiteX2" fmla="*/ 8478 w 91062"/>
                  <a:gd name="connsiteY2" fmla="*/ 295743 h 295743"/>
                  <a:gd name="connsiteX0" fmla="*/ 0 w 11805"/>
                  <a:gd name="connsiteY0" fmla="*/ 0 h 295743"/>
                  <a:gd name="connsiteX1" fmla="*/ 11805 w 11805"/>
                  <a:gd name="connsiteY1" fmla="*/ 139053 h 295743"/>
                  <a:gd name="connsiteX2" fmla="*/ 8478 w 11805"/>
                  <a:gd name="connsiteY2" fmla="*/ 295743 h 295743"/>
                  <a:gd name="connsiteX0" fmla="*/ 1405 w 9883"/>
                  <a:gd name="connsiteY0" fmla="*/ 0 h 295743"/>
                  <a:gd name="connsiteX1" fmla="*/ 0 w 9883"/>
                  <a:gd name="connsiteY1" fmla="*/ 142357 h 295743"/>
                  <a:gd name="connsiteX2" fmla="*/ 9883 w 9883"/>
                  <a:gd name="connsiteY2" fmla="*/ 295743 h 295743"/>
                  <a:gd name="connsiteX0" fmla="*/ 18155 w 18155"/>
                  <a:gd name="connsiteY0" fmla="*/ 0 h 10000"/>
                  <a:gd name="connsiteX1" fmla="*/ 16733 w 18155"/>
                  <a:gd name="connsiteY1" fmla="*/ 4814 h 10000"/>
                  <a:gd name="connsiteX2" fmla="*/ 0 w 18155"/>
                  <a:gd name="connsiteY2" fmla="*/ 10000 h 10000"/>
                  <a:gd name="connsiteX0" fmla="*/ 1422 w 1422"/>
                  <a:gd name="connsiteY0" fmla="*/ 0 h 10000"/>
                  <a:gd name="connsiteX1" fmla="*/ 0 w 1422"/>
                  <a:gd name="connsiteY1" fmla="*/ 4814 h 10000"/>
                  <a:gd name="connsiteX2" fmla="*/ 1089 w 1422"/>
                  <a:gd name="connsiteY2" fmla="*/ 10000 h 10000"/>
                  <a:gd name="connsiteX0" fmla="*/ 2340 w 650533"/>
                  <a:gd name="connsiteY0" fmla="*/ 0 h 10000"/>
                  <a:gd name="connsiteX1" fmla="*/ 650533 w 650533"/>
                  <a:gd name="connsiteY1" fmla="*/ 5037 h 10000"/>
                  <a:gd name="connsiteX2" fmla="*/ -2 w 650533"/>
                  <a:gd name="connsiteY2" fmla="*/ 10000 h 10000"/>
                  <a:gd name="connsiteX0" fmla="*/ 2340 w 932616"/>
                  <a:gd name="connsiteY0" fmla="*/ 0 h 10000"/>
                  <a:gd name="connsiteX1" fmla="*/ 932616 w 932616"/>
                  <a:gd name="connsiteY1" fmla="*/ 5149 h 10000"/>
                  <a:gd name="connsiteX2" fmla="*/ -2 w 932616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2616" h="10000">
                    <a:moveTo>
                      <a:pt x="2340" y="0"/>
                    </a:moveTo>
                    <a:lnTo>
                      <a:pt x="932616" y="5149"/>
                    </a:lnTo>
                    <a:lnTo>
                      <a:pt x="-2" y="10000"/>
                    </a:lnTo>
                  </a:path>
                </a:pathLst>
              </a:custGeom>
              <a:noFill/>
              <a:ln w="2857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3D95956-8526-419C-9165-3AD27ECC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0801" y="3481794"/>
              <a:ext cx="194998" cy="1"/>
            </a:xfrm>
            <a:prstGeom prst="line">
              <a:avLst/>
            </a:prstGeom>
            <a:noFill/>
            <a:ln w="22225" cap="flat" cmpd="sng" algn="ctr">
              <a:solidFill>
                <a:srgbClr val="F1691E"/>
              </a:solidFill>
              <a:prstDash val="sysDot"/>
              <a:headEnd type="none" w="lg" len="med"/>
              <a:tailEnd type="stealth" w="lg" len="med"/>
            </a:ln>
            <a:effectLst/>
          </p:spPr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D467618-7D4A-48AE-8C9B-DB817C7D34D3}"/>
                </a:ext>
              </a:extLst>
            </p:cNvPr>
            <p:cNvSpPr/>
            <p:nvPr/>
          </p:nvSpPr>
          <p:spPr>
            <a:xfrm>
              <a:off x="3264990" y="2437937"/>
              <a:ext cx="885179" cy="45422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Azure Bot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76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724F3FA-E1AD-4D7D-9E93-64F300F8F025}"/>
                </a:ext>
              </a:extLst>
            </p:cNvPr>
            <p:cNvCxnSpPr>
              <a:cxnSpLocks/>
            </p:cNvCxnSpPr>
            <p:nvPr/>
          </p:nvCxnSpPr>
          <p:spPr>
            <a:xfrm>
              <a:off x="2270960" y="3481795"/>
              <a:ext cx="905290" cy="0"/>
            </a:xfrm>
            <a:prstGeom prst="line">
              <a:avLst/>
            </a:prstGeom>
            <a:noFill/>
            <a:ln w="22225" cap="flat" cmpd="sng" algn="ctr">
              <a:solidFill>
                <a:srgbClr val="F1691E"/>
              </a:solidFill>
              <a:prstDash val="sysDot"/>
              <a:headEnd type="none" w="lg" len="med"/>
              <a:tailEnd type="stealth" w="lg" len="med"/>
            </a:ln>
            <a:effectLst/>
          </p:spPr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C334ED7-C7F3-42D3-86DA-F0CFDE201D85}"/>
              </a:ext>
            </a:extLst>
          </p:cNvPr>
          <p:cNvGrpSpPr/>
          <p:nvPr/>
        </p:nvGrpSpPr>
        <p:grpSpPr>
          <a:xfrm>
            <a:off x="10652633" y="3415738"/>
            <a:ext cx="3481620" cy="3455523"/>
            <a:chOff x="10652633" y="3415738"/>
            <a:chExt cx="3481620" cy="34555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332F10-CC0F-4F50-A575-FB014336A2AC}"/>
                </a:ext>
              </a:extLst>
            </p:cNvPr>
            <p:cNvGrpSpPr/>
            <p:nvPr/>
          </p:nvGrpSpPr>
          <p:grpSpPr>
            <a:xfrm>
              <a:off x="10652633" y="3415738"/>
              <a:ext cx="3403138" cy="3455523"/>
              <a:chOff x="4462972" y="1709462"/>
              <a:chExt cx="3403138" cy="3455523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2771AF2-43E2-458D-8EC0-F1FF06AC99B9}"/>
                  </a:ext>
                </a:extLst>
              </p:cNvPr>
              <p:cNvSpPr/>
              <p:nvPr/>
            </p:nvSpPr>
            <p:spPr>
              <a:xfrm>
                <a:off x="4462972" y="1709462"/>
                <a:ext cx="3403138" cy="3455523"/>
              </a:xfrm>
              <a:prstGeom prst="ellipse">
                <a:avLst/>
              </a:prstGeom>
              <a:solidFill>
                <a:srgbClr val="F1691E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298AAE4-A979-472F-9756-A802E249FDBE}"/>
                  </a:ext>
                </a:extLst>
              </p:cNvPr>
              <p:cNvSpPr/>
              <p:nvPr/>
            </p:nvSpPr>
            <p:spPr>
              <a:xfrm>
                <a:off x="4553408" y="1801288"/>
                <a:ext cx="3222268" cy="3271868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94">
                <a:extLst>
                  <a:ext uri="{FF2B5EF4-FFF2-40B4-BE49-F238E27FC236}">
                    <a16:creationId xmlns:a16="http://schemas.microsoft.com/office/drawing/2014/main" id="{66EAEFAD-D7D8-4788-ADFF-4CD7E7582E73}"/>
                  </a:ext>
                </a:extLst>
              </p:cNvPr>
              <p:cNvSpPr txBox="1"/>
              <p:nvPr/>
            </p:nvSpPr>
            <p:spPr>
              <a:xfrm>
                <a:off x="5450943" y="1851149"/>
                <a:ext cx="1427197" cy="605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568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AI </a:t>
                </a:r>
                <a:br>
                  <a:rPr kumimoji="0" lang="en-GB" sz="1568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</a:br>
                <a:r>
                  <a:rPr kumimoji="0" lang="en-GB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Capabilities</a:t>
                </a:r>
              </a:p>
            </p:txBody>
          </p:sp>
          <p:sp>
            <p:nvSpPr>
              <p:cNvPr id="17" name="TextBox 108">
                <a:extLst>
                  <a:ext uri="{FF2B5EF4-FFF2-40B4-BE49-F238E27FC236}">
                    <a16:creationId xmlns:a16="http://schemas.microsoft.com/office/drawing/2014/main" id="{2FF7A160-68C0-4C91-AF52-B291FF99748C}"/>
                  </a:ext>
                </a:extLst>
              </p:cNvPr>
              <p:cNvSpPr txBox="1"/>
              <p:nvPr/>
            </p:nvSpPr>
            <p:spPr>
              <a:xfrm>
                <a:off x="5627415" y="4388079"/>
                <a:ext cx="110665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Language Understanding</a:t>
                </a:r>
              </a:p>
            </p:txBody>
          </p:sp>
          <p:sp>
            <p:nvSpPr>
              <p:cNvPr id="18" name="TextBox 109">
                <a:extLst>
                  <a:ext uri="{FF2B5EF4-FFF2-40B4-BE49-F238E27FC236}">
                    <a16:creationId xmlns:a16="http://schemas.microsoft.com/office/drawing/2014/main" id="{CC1D8C50-11E9-414E-954D-BBA9E17D582F}"/>
                  </a:ext>
                </a:extLst>
              </p:cNvPr>
              <p:cNvSpPr txBox="1"/>
              <p:nvPr/>
            </p:nvSpPr>
            <p:spPr>
              <a:xfrm>
                <a:off x="4483301" y="3079300"/>
                <a:ext cx="961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Speech</a:t>
                </a:r>
              </a:p>
            </p:txBody>
          </p:sp>
          <p:sp>
            <p:nvSpPr>
              <p:cNvPr id="19" name="TextBox 110">
                <a:extLst>
                  <a:ext uri="{FF2B5EF4-FFF2-40B4-BE49-F238E27FC236}">
                    <a16:creationId xmlns:a16="http://schemas.microsoft.com/office/drawing/2014/main" id="{D4DD8D65-DB0C-4FAE-BC9D-81C3CFAF278A}"/>
                  </a:ext>
                </a:extLst>
              </p:cNvPr>
              <p:cNvSpPr txBox="1"/>
              <p:nvPr/>
            </p:nvSpPr>
            <p:spPr>
              <a:xfrm>
                <a:off x="6806455" y="4294814"/>
                <a:ext cx="5852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Vision</a:t>
                </a:r>
              </a:p>
            </p:txBody>
          </p:sp>
          <p:sp>
            <p:nvSpPr>
              <p:cNvPr id="20" name="TextBox 111">
                <a:extLst>
                  <a:ext uri="{FF2B5EF4-FFF2-40B4-BE49-F238E27FC236}">
                    <a16:creationId xmlns:a16="http://schemas.microsoft.com/office/drawing/2014/main" id="{C8E3B022-BBBA-412C-A6E3-347F7201A8E5}"/>
                  </a:ext>
                </a:extLst>
              </p:cNvPr>
              <p:cNvSpPr txBox="1"/>
              <p:nvPr/>
            </p:nvSpPr>
            <p:spPr>
              <a:xfrm>
                <a:off x="4793234" y="4127388"/>
                <a:ext cx="524808" cy="259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QnA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speech_2" title="Icon of a chat bubble">
                <a:extLst>
                  <a:ext uri="{FF2B5EF4-FFF2-40B4-BE49-F238E27FC236}">
                    <a16:creationId xmlns:a16="http://schemas.microsoft.com/office/drawing/2014/main" id="{1A67AC50-EE6B-4CC1-B4CD-5B2B88B69F5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00921" y="2798090"/>
                <a:ext cx="325938" cy="289554"/>
              </a:xfrm>
              <a:custGeom>
                <a:avLst/>
                <a:gdLst>
                  <a:gd name="T0" fmla="*/ 122 w 215"/>
                  <a:gd name="T1" fmla="*/ 145 h 191"/>
                  <a:gd name="T2" fmla="*/ 76 w 215"/>
                  <a:gd name="T3" fmla="*/ 145 h 191"/>
                  <a:gd name="T4" fmla="*/ 31 w 215"/>
                  <a:gd name="T5" fmla="*/ 191 h 191"/>
                  <a:gd name="T6" fmla="*/ 31 w 215"/>
                  <a:gd name="T7" fmla="*/ 145 h 191"/>
                  <a:gd name="T8" fmla="*/ 0 w 215"/>
                  <a:gd name="T9" fmla="*/ 145 h 191"/>
                  <a:gd name="T10" fmla="*/ 0 w 215"/>
                  <a:gd name="T11" fmla="*/ 0 h 191"/>
                  <a:gd name="T12" fmla="*/ 215 w 215"/>
                  <a:gd name="T13" fmla="*/ 0 h 191"/>
                  <a:gd name="T14" fmla="*/ 215 w 215"/>
                  <a:gd name="T15" fmla="*/ 120 h 191"/>
                  <a:gd name="T16" fmla="*/ 122 w 215"/>
                  <a:gd name="T17" fmla="*/ 145 h 191"/>
                  <a:gd name="T18" fmla="*/ 122 w 215"/>
                  <a:gd name="T19" fmla="*/ 145 h 191"/>
                  <a:gd name="T20" fmla="*/ 122 w 215"/>
                  <a:gd name="T21" fmla="*/ 145 h 191"/>
                  <a:gd name="T22" fmla="*/ 215 w 215"/>
                  <a:gd name="T23" fmla="*/ 145 h 191"/>
                  <a:gd name="T24" fmla="*/ 215 w 215"/>
                  <a:gd name="T25" fmla="*/ 12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191">
                    <a:moveTo>
                      <a:pt x="122" y="145"/>
                    </a:moveTo>
                    <a:lnTo>
                      <a:pt x="76" y="145"/>
                    </a:lnTo>
                    <a:lnTo>
                      <a:pt x="31" y="191"/>
                    </a:lnTo>
                    <a:lnTo>
                      <a:pt x="31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215" y="0"/>
                    </a:lnTo>
                    <a:lnTo>
                      <a:pt x="215" y="120"/>
                    </a:lnTo>
                    <a:moveTo>
                      <a:pt x="122" y="145"/>
                    </a:moveTo>
                    <a:lnTo>
                      <a:pt x="122" y="145"/>
                    </a:lnTo>
                    <a:moveTo>
                      <a:pt x="122" y="145"/>
                    </a:moveTo>
                    <a:lnTo>
                      <a:pt x="215" y="145"/>
                    </a:lnTo>
                    <a:lnTo>
                      <a:pt x="215" y="120"/>
                    </a:lnTo>
                  </a:path>
                </a:pathLst>
              </a:custGeom>
              <a:noFill/>
              <a:ln w="1905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" name="speech_5" title="Icon of two overlapping chat bubbles">
                <a:extLst>
                  <a:ext uri="{FF2B5EF4-FFF2-40B4-BE49-F238E27FC236}">
                    <a16:creationId xmlns:a16="http://schemas.microsoft.com/office/drawing/2014/main" id="{D0238AC8-DE25-4FAF-9480-6CC6DF25756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879385" y="3853352"/>
                <a:ext cx="352506" cy="275621"/>
              </a:xfrm>
              <a:custGeom>
                <a:avLst/>
                <a:gdLst>
                  <a:gd name="T0" fmla="*/ 167 w 243"/>
                  <a:gd name="T1" fmla="*/ 56 h 190"/>
                  <a:gd name="T2" fmla="*/ 167 w 243"/>
                  <a:gd name="T3" fmla="*/ 114 h 190"/>
                  <a:gd name="T4" fmla="*/ 60 w 243"/>
                  <a:gd name="T5" fmla="*/ 114 h 190"/>
                  <a:gd name="T6" fmla="*/ 21 w 243"/>
                  <a:gd name="T7" fmla="*/ 155 h 190"/>
                  <a:gd name="T8" fmla="*/ 21 w 243"/>
                  <a:gd name="T9" fmla="*/ 114 h 190"/>
                  <a:gd name="T10" fmla="*/ 0 w 243"/>
                  <a:gd name="T11" fmla="*/ 114 h 190"/>
                  <a:gd name="T12" fmla="*/ 0 w 243"/>
                  <a:gd name="T13" fmla="*/ 0 h 190"/>
                  <a:gd name="T14" fmla="*/ 167 w 243"/>
                  <a:gd name="T15" fmla="*/ 0 h 190"/>
                  <a:gd name="T16" fmla="*/ 167 w 243"/>
                  <a:gd name="T17" fmla="*/ 56 h 190"/>
                  <a:gd name="T18" fmla="*/ 77 w 243"/>
                  <a:gd name="T19" fmla="*/ 114 h 190"/>
                  <a:gd name="T20" fmla="*/ 77 w 243"/>
                  <a:gd name="T21" fmla="*/ 150 h 190"/>
                  <a:gd name="T22" fmla="*/ 183 w 243"/>
                  <a:gd name="T23" fmla="*/ 150 h 190"/>
                  <a:gd name="T24" fmla="*/ 222 w 243"/>
                  <a:gd name="T25" fmla="*/ 190 h 190"/>
                  <a:gd name="T26" fmla="*/ 222 w 243"/>
                  <a:gd name="T27" fmla="*/ 150 h 190"/>
                  <a:gd name="T28" fmla="*/ 243 w 243"/>
                  <a:gd name="T29" fmla="*/ 150 h 190"/>
                  <a:gd name="T30" fmla="*/ 243 w 243"/>
                  <a:gd name="T31" fmla="*/ 36 h 190"/>
                  <a:gd name="T32" fmla="*/ 167 w 243"/>
                  <a:gd name="T33" fmla="*/ 3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3" h="190">
                    <a:moveTo>
                      <a:pt x="167" y="56"/>
                    </a:move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5"/>
                    </a:lnTo>
                    <a:lnTo>
                      <a:pt x="21" y="114"/>
                    </a:ln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56"/>
                    </a:lnTo>
                    <a:moveTo>
                      <a:pt x="77" y="114"/>
                    </a:moveTo>
                    <a:lnTo>
                      <a:pt x="77" y="150"/>
                    </a:lnTo>
                    <a:lnTo>
                      <a:pt x="183" y="150"/>
                    </a:lnTo>
                    <a:lnTo>
                      <a:pt x="222" y="190"/>
                    </a:lnTo>
                    <a:lnTo>
                      <a:pt x="222" y="150"/>
                    </a:lnTo>
                    <a:lnTo>
                      <a:pt x="243" y="150"/>
                    </a:lnTo>
                    <a:lnTo>
                      <a:pt x="243" y="36"/>
                    </a:lnTo>
                    <a:lnTo>
                      <a:pt x="167" y="36"/>
                    </a:lnTo>
                  </a:path>
                </a:pathLst>
              </a:custGeom>
              <a:noFill/>
              <a:ln w="19050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E60C2AF-5523-42A4-932F-DD1E4A21D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6175" y="4763394"/>
                <a:ext cx="249139" cy="25297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BFA72E2-235B-4B18-B0EC-9DBFBDAC4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7500" y="4040863"/>
                <a:ext cx="303153" cy="310033"/>
              </a:xfrm>
              <a:prstGeom prst="rect">
                <a:avLst/>
              </a:prstGeom>
            </p:spPr>
          </p:pic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40F43C93-CFEE-48A9-9CAF-07950B4BB9FE}"/>
                </a:ext>
              </a:extLst>
            </p:cNvPr>
            <p:cNvGrpSpPr/>
            <p:nvPr/>
          </p:nvGrpSpPr>
          <p:grpSpPr>
            <a:xfrm>
              <a:off x="11442347" y="4217608"/>
              <a:ext cx="1823712" cy="1851783"/>
              <a:chOff x="5252686" y="2511332"/>
              <a:chExt cx="1823712" cy="1851783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BE34C94-6A73-4E8D-B1C7-7517FBC989DC}"/>
                  </a:ext>
                </a:extLst>
              </p:cNvPr>
              <p:cNvSpPr/>
              <p:nvPr/>
            </p:nvSpPr>
            <p:spPr>
              <a:xfrm>
                <a:off x="5252686" y="2511332"/>
                <a:ext cx="1823712" cy="1851783"/>
              </a:xfrm>
              <a:prstGeom prst="ellipse">
                <a:avLst/>
              </a:prstGeom>
              <a:solidFill>
                <a:srgbClr val="FFFFFF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TextBox 97">
                <a:extLst>
                  <a:ext uri="{FF2B5EF4-FFF2-40B4-BE49-F238E27FC236}">
                    <a16:creationId xmlns:a16="http://schemas.microsoft.com/office/drawing/2014/main" id="{6BB3C3BB-97FE-4430-BF3A-9CC2AA5D3FD0}"/>
                  </a:ext>
                </a:extLst>
              </p:cNvPr>
              <p:cNvSpPr txBox="1"/>
              <p:nvPr/>
            </p:nvSpPr>
            <p:spPr>
              <a:xfrm>
                <a:off x="5500934" y="3067168"/>
                <a:ext cx="1327213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Virtual Assistant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Your Brand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Your Personality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Dialogs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Language Model</a:t>
                </a:r>
              </a:p>
            </p:txBody>
          </p:sp>
          <p:sp>
            <p:nvSpPr>
              <p:cNvPr id="129" name="Robot_E99A" title="Icon of a robot">
                <a:extLst>
                  <a:ext uri="{FF2B5EF4-FFF2-40B4-BE49-F238E27FC236}">
                    <a16:creationId xmlns:a16="http://schemas.microsoft.com/office/drawing/2014/main" id="{0FB4A724-DBED-4B23-A72B-FADBF6652E9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15267" y="2637110"/>
                <a:ext cx="298548" cy="385782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noFill/>
              <a:ln w="19050" cap="sq">
                <a:solidFill>
                  <a:srgbClr val="FFFFFF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FCBE637-5710-445C-AE82-3F3F89B42D8C}"/>
                </a:ext>
              </a:extLst>
            </p:cNvPr>
            <p:cNvGrpSpPr/>
            <p:nvPr/>
          </p:nvGrpSpPr>
          <p:grpSpPr>
            <a:xfrm>
              <a:off x="13160808" y="4648554"/>
              <a:ext cx="973445" cy="973445"/>
              <a:chOff x="6971147" y="2942278"/>
              <a:chExt cx="973445" cy="973445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45552F5-AE71-41E0-BC37-844F1D7AF172}"/>
                  </a:ext>
                </a:extLst>
              </p:cNvPr>
              <p:cNvGrpSpPr/>
              <p:nvPr/>
            </p:nvGrpSpPr>
            <p:grpSpPr>
              <a:xfrm>
                <a:off x="6971147" y="2942278"/>
                <a:ext cx="973445" cy="973445"/>
                <a:chOff x="6971147" y="2942278"/>
                <a:chExt cx="973445" cy="973445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938DA2DC-728B-438A-B7D1-F5DE1F34ABD5}"/>
                    </a:ext>
                  </a:extLst>
                </p:cNvPr>
                <p:cNvSpPr/>
                <p:nvPr/>
              </p:nvSpPr>
              <p:spPr bwMode="auto">
                <a:xfrm>
                  <a:off x="6971147" y="2942278"/>
                  <a:ext cx="973445" cy="973445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845CC364-6520-438A-B858-309A4FC4A443}"/>
                    </a:ext>
                  </a:extLst>
                </p:cNvPr>
                <p:cNvSpPr/>
                <p:nvPr/>
              </p:nvSpPr>
              <p:spPr bwMode="auto">
                <a:xfrm>
                  <a:off x="7038074" y="3009206"/>
                  <a:ext cx="839589" cy="839589"/>
                </a:xfrm>
                <a:prstGeom prst="ellipse">
                  <a:avLst/>
                </a:prstGeom>
                <a:solidFill>
                  <a:srgbClr val="F1691E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6FE54F55-348E-4179-B85B-CCF37B3363CE}"/>
                  </a:ext>
                </a:extLst>
              </p:cNvPr>
              <p:cNvGrpSpPr/>
              <p:nvPr/>
            </p:nvGrpSpPr>
            <p:grpSpPr>
              <a:xfrm>
                <a:off x="7257463" y="3257842"/>
                <a:ext cx="385493" cy="314368"/>
                <a:chOff x="9255650" y="4052167"/>
                <a:chExt cx="321999" cy="262590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27308658-7AEF-441F-BA41-CB540079AC23}"/>
                    </a:ext>
                  </a:extLst>
                </p:cNvPr>
                <p:cNvSpPr/>
                <p:nvPr/>
              </p:nvSpPr>
              <p:spPr bwMode="auto">
                <a:xfrm>
                  <a:off x="9255650" y="4112625"/>
                  <a:ext cx="125856" cy="125856"/>
                </a:xfrm>
                <a:prstGeom prst="ellips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2B8C6020-9156-4B30-A297-D3ED9CF748B7}"/>
                    </a:ext>
                  </a:extLst>
                </p:cNvPr>
                <p:cNvSpPr/>
                <p:nvPr/>
              </p:nvSpPr>
              <p:spPr bwMode="auto">
                <a:xfrm>
                  <a:off x="9495319" y="4052167"/>
                  <a:ext cx="82330" cy="82330"/>
                </a:xfrm>
                <a:prstGeom prst="ellips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D47D9990-DF36-40D2-A46E-963D52B64767}"/>
                    </a:ext>
                  </a:extLst>
                </p:cNvPr>
                <p:cNvSpPr/>
                <p:nvPr/>
              </p:nvSpPr>
              <p:spPr bwMode="auto">
                <a:xfrm>
                  <a:off x="9495319" y="4232427"/>
                  <a:ext cx="82330" cy="82330"/>
                </a:xfrm>
                <a:prstGeom prst="ellips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err="1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A43D23C-A8F6-42EF-9DC2-2A158840B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75156" y="4098938"/>
                  <a:ext cx="125730" cy="54390"/>
                </a:xfrm>
                <a:prstGeom prst="lin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C26BBCE8-4FF1-442A-BB98-3BFB3B71DB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375156" y="4204482"/>
                  <a:ext cx="125730" cy="54390"/>
                </a:xfrm>
                <a:prstGeom prst="line">
                  <a:avLst/>
                </a:prstGeom>
                <a:noFill/>
                <a:ln w="22860" cap="flat" cmpd="sng" algn="ctr">
                  <a:solidFill>
                    <a:srgbClr val="FFFFFF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</p:grp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B1F5675-7357-4CAF-B245-7F1503109C75}"/>
              </a:ext>
            </a:extLst>
          </p:cNvPr>
          <p:cNvSpPr/>
          <p:nvPr/>
        </p:nvSpPr>
        <p:spPr>
          <a:xfrm>
            <a:off x="344335" y="4111653"/>
            <a:ext cx="47959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14">
              <a:lnSpc>
                <a:spcPct val="100000"/>
              </a:lnSpc>
              <a:spcBef>
                <a:spcPts val="0"/>
              </a:spcBef>
              <a:buClr>
                <a:srgbClr val="F1691E"/>
              </a:buClr>
              <a:buSzPct val="75000"/>
              <a:buFont typeface="Arial" panose="020B0604020202020204" pitchFamily="34" charset="0"/>
              <a:buChar char="•"/>
              <a:defRPr/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" name="TextBox 5">
            <a:extLst>
              <a:ext uri="{FF2B5EF4-FFF2-40B4-BE49-F238E27FC236}">
                <a16:creationId xmlns:a16="http://schemas.microsoft.com/office/drawing/2014/main" id="{2D479989-ED65-41E6-BFDD-0B72F407BE9E}"/>
              </a:ext>
            </a:extLst>
          </p:cNvPr>
          <p:cNvSpPr txBox="1"/>
          <p:nvPr/>
        </p:nvSpPr>
        <p:spPr>
          <a:xfrm>
            <a:off x="64577" y="3544803"/>
            <a:ext cx="5916699" cy="6855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A new user interface paradigm 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FFFEE6"/>
              </a:solidFill>
              <a:latin typeface="Montserrat Light"/>
            </a:endParaRP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Exposes software services through</a:t>
            </a:r>
            <a:br>
              <a:rPr lang="en-US" sz="3000" spc="30" dirty="0">
                <a:solidFill>
                  <a:srgbClr val="FFFEE6"/>
                </a:solidFill>
                <a:latin typeface="Montserrat Light"/>
              </a:rPr>
            </a:b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conversational interface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FFFEE6"/>
              </a:solidFill>
              <a:latin typeface="Montserrat Light"/>
            </a:endParaRP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In apps, browser and on IoT devices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FFFEE6"/>
              </a:solidFill>
              <a:latin typeface="Montserrat Light"/>
            </a:endParaRP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Pro-active capabilities</a:t>
            </a:r>
            <a:br>
              <a:rPr lang="en-US" sz="3000" spc="30" dirty="0">
                <a:solidFill>
                  <a:srgbClr val="FFFEE6"/>
                </a:solidFill>
                <a:latin typeface="Montserrat Light"/>
              </a:rPr>
            </a:b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(Virtual Assistant etc.)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08EC6D3-9CEA-4137-A5CF-9FDF5C059489}"/>
              </a:ext>
            </a:extLst>
          </p:cNvPr>
          <p:cNvGrpSpPr/>
          <p:nvPr/>
        </p:nvGrpSpPr>
        <p:grpSpPr>
          <a:xfrm>
            <a:off x="14097102" y="5107086"/>
            <a:ext cx="1880426" cy="3156720"/>
            <a:chOff x="14097102" y="5107086"/>
            <a:chExt cx="1880426" cy="315672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0F5BB8B-BE0D-4F7E-A624-51D747BD3E92}"/>
                </a:ext>
              </a:extLst>
            </p:cNvPr>
            <p:cNvGrpSpPr/>
            <p:nvPr/>
          </p:nvGrpSpPr>
          <p:grpSpPr>
            <a:xfrm>
              <a:off x="14097102" y="5107086"/>
              <a:ext cx="1880426" cy="3156720"/>
              <a:chOff x="7907441" y="3400810"/>
              <a:chExt cx="1880426" cy="315672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AAEC8EE-F134-488F-87B3-E71FC3F8F24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7599683" y="4143175"/>
                <a:ext cx="1492679" cy="7950"/>
              </a:xfrm>
              <a:prstGeom prst="lin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A2024B-FAC1-4939-9E7A-62E6FECF2B72}"/>
                  </a:ext>
                </a:extLst>
              </p:cNvPr>
              <p:cNvSpPr/>
              <p:nvPr/>
            </p:nvSpPr>
            <p:spPr>
              <a:xfrm>
                <a:off x="8403460" y="4861463"/>
                <a:ext cx="888385" cy="454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76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3</a:t>
                </a:r>
                <a:r>
                  <a:rPr kumimoji="0" lang="en-GB" sz="1176" b="1" i="0" u="none" strike="noStrike" kern="1200" cap="none" spc="0" normalizeH="0" baseline="3000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rd</a:t>
                </a:r>
                <a:r>
                  <a:rPr kumimoji="0" lang="en-GB" sz="1176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 Party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76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rPr>
                  <a:t>Assistants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195EB85-0CF8-4C46-B747-4DACDF35D511}"/>
                  </a:ext>
                </a:extLst>
              </p:cNvPr>
              <p:cNvSpPr/>
              <p:nvPr/>
            </p:nvSpPr>
            <p:spPr>
              <a:xfrm>
                <a:off x="8624147" y="5395308"/>
                <a:ext cx="447013" cy="453893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people_7" title="Icon of two people">
                <a:extLst>
                  <a:ext uri="{FF2B5EF4-FFF2-40B4-BE49-F238E27FC236}">
                    <a16:creationId xmlns:a16="http://schemas.microsoft.com/office/drawing/2014/main" id="{2807386B-58D1-400D-A5C8-1175121330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17512" y="5476285"/>
                <a:ext cx="243988" cy="266362"/>
              </a:xfrm>
              <a:custGeom>
                <a:avLst/>
                <a:gdLst>
                  <a:gd name="T0" fmla="*/ 26 w 316"/>
                  <a:gd name="T1" fmla="*/ 200 h 345"/>
                  <a:gd name="T2" fmla="*/ 85 w 316"/>
                  <a:gd name="T3" fmla="*/ 141 h 345"/>
                  <a:gd name="T4" fmla="*/ 144 w 316"/>
                  <a:gd name="T5" fmla="*/ 200 h 345"/>
                  <a:gd name="T6" fmla="*/ 85 w 316"/>
                  <a:gd name="T7" fmla="*/ 259 h 345"/>
                  <a:gd name="T8" fmla="*/ 26 w 316"/>
                  <a:gd name="T9" fmla="*/ 200 h 345"/>
                  <a:gd name="T10" fmla="*/ 172 w 316"/>
                  <a:gd name="T11" fmla="*/ 345 h 345"/>
                  <a:gd name="T12" fmla="*/ 86 w 316"/>
                  <a:gd name="T13" fmla="*/ 259 h 345"/>
                  <a:gd name="T14" fmla="*/ 0 w 316"/>
                  <a:gd name="T15" fmla="*/ 345 h 345"/>
                  <a:gd name="T16" fmla="*/ 229 w 316"/>
                  <a:gd name="T17" fmla="*/ 118 h 345"/>
                  <a:gd name="T18" fmla="*/ 288 w 316"/>
                  <a:gd name="T19" fmla="*/ 59 h 345"/>
                  <a:gd name="T20" fmla="*/ 229 w 316"/>
                  <a:gd name="T21" fmla="*/ 0 h 345"/>
                  <a:gd name="T22" fmla="*/ 170 w 316"/>
                  <a:gd name="T23" fmla="*/ 59 h 345"/>
                  <a:gd name="T24" fmla="*/ 229 w 316"/>
                  <a:gd name="T25" fmla="*/ 118 h 345"/>
                  <a:gd name="T26" fmla="*/ 316 w 316"/>
                  <a:gd name="T27" fmla="*/ 204 h 345"/>
                  <a:gd name="T28" fmla="*/ 230 w 316"/>
                  <a:gd name="T29" fmla="*/ 118 h 345"/>
                  <a:gd name="T30" fmla="*/ 144 w 316"/>
                  <a:gd name="T31" fmla="*/ 20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6" h="345">
                    <a:moveTo>
                      <a:pt x="26" y="200"/>
                    </a:moveTo>
                    <a:cubicBezTo>
                      <a:pt x="26" y="167"/>
                      <a:pt x="52" y="141"/>
                      <a:pt x="85" y="141"/>
                    </a:cubicBezTo>
                    <a:cubicBezTo>
                      <a:pt x="117" y="141"/>
                      <a:pt x="144" y="167"/>
                      <a:pt x="144" y="200"/>
                    </a:cubicBezTo>
                    <a:cubicBezTo>
                      <a:pt x="144" y="233"/>
                      <a:pt x="117" y="259"/>
                      <a:pt x="85" y="259"/>
                    </a:cubicBezTo>
                    <a:cubicBezTo>
                      <a:pt x="52" y="259"/>
                      <a:pt x="26" y="233"/>
                      <a:pt x="26" y="200"/>
                    </a:cubicBezTo>
                    <a:close/>
                    <a:moveTo>
                      <a:pt x="172" y="345"/>
                    </a:moveTo>
                    <a:cubicBezTo>
                      <a:pt x="172" y="298"/>
                      <a:pt x="133" y="259"/>
                      <a:pt x="86" y="259"/>
                    </a:cubicBezTo>
                    <a:cubicBezTo>
                      <a:pt x="38" y="259"/>
                      <a:pt x="0" y="298"/>
                      <a:pt x="0" y="345"/>
                    </a:cubicBezTo>
                    <a:moveTo>
                      <a:pt x="229" y="118"/>
                    </a:moveTo>
                    <a:cubicBezTo>
                      <a:pt x="261" y="118"/>
                      <a:pt x="288" y="92"/>
                      <a:pt x="288" y="59"/>
                    </a:cubicBezTo>
                    <a:cubicBezTo>
                      <a:pt x="288" y="26"/>
                      <a:pt x="261" y="0"/>
                      <a:pt x="229" y="0"/>
                    </a:cubicBezTo>
                    <a:cubicBezTo>
                      <a:pt x="196" y="0"/>
                      <a:pt x="170" y="26"/>
                      <a:pt x="170" y="59"/>
                    </a:cubicBezTo>
                    <a:cubicBezTo>
                      <a:pt x="170" y="92"/>
                      <a:pt x="196" y="118"/>
                      <a:pt x="229" y="118"/>
                    </a:cubicBezTo>
                    <a:close/>
                    <a:moveTo>
                      <a:pt x="316" y="204"/>
                    </a:moveTo>
                    <a:cubicBezTo>
                      <a:pt x="316" y="157"/>
                      <a:pt x="277" y="118"/>
                      <a:pt x="230" y="118"/>
                    </a:cubicBezTo>
                    <a:cubicBezTo>
                      <a:pt x="182" y="118"/>
                      <a:pt x="144" y="157"/>
                      <a:pt x="144" y="204"/>
                    </a:cubicBezTo>
                  </a:path>
                </a:pathLst>
              </a:custGeom>
              <a:noFill/>
              <a:ln w="15875" cap="sq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39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54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9DFB219-FBED-4013-95C2-9525EA5EBC6C}"/>
                  </a:ext>
                </a:extLst>
              </p:cNvPr>
              <p:cNvSpPr/>
              <p:nvPr/>
            </p:nvSpPr>
            <p:spPr>
              <a:xfrm flipH="1">
                <a:off x="7907441" y="4677820"/>
                <a:ext cx="1880426" cy="187971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1691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E3C148F8-9E39-4FEB-B528-876E7335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0965" y="7534629"/>
              <a:ext cx="462311" cy="462311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2C02553D-3E01-44F9-A15A-7A13CDF6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4293550" y="7130641"/>
              <a:ext cx="358980" cy="369521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AF7B7A2D-5ECA-44B5-BBE8-B589E3DC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7905" y="7644455"/>
              <a:ext cx="352485" cy="352485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C07C5A70-58D5-4F4B-A69B-AB2979120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2176" y="7137486"/>
              <a:ext cx="327154" cy="325700"/>
            </a:xfrm>
            <a:prstGeom prst="rect">
              <a:avLst/>
            </a:prstGeom>
          </p:spPr>
        </p:pic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A4A6E64-4833-4251-9AF5-574B0841A199}"/>
                </a:ext>
              </a:extLst>
            </p:cNvPr>
            <p:cNvSpPr/>
            <p:nvPr/>
          </p:nvSpPr>
          <p:spPr>
            <a:xfrm>
              <a:off x="14788986" y="7056854"/>
              <a:ext cx="462310" cy="469426"/>
            </a:xfrm>
            <a:prstGeom prst="ellipse">
              <a:avLst/>
            </a:prstGeom>
            <a:solidFill>
              <a:srgbClr val="00BCF2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people_7" title="Icon of two people">
              <a:extLst>
                <a:ext uri="{FF2B5EF4-FFF2-40B4-BE49-F238E27FC236}">
                  <a16:creationId xmlns:a16="http://schemas.microsoft.com/office/drawing/2014/main" id="{32804164-216B-4113-81CC-B730580A9E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885546" y="7140602"/>
              <a:ext cx="252338" cy="275477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15875" cap="sq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433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54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6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15">
            <a:extLst>
              <a:ext uri="{FF2B5EF4-FFF2-40B4-BE49-F238E27FC236}">
                <a16:creationId xmlns:a16="http://schemas.microsoft.com/office/drawing/2014/main" id="{6D81547A-F997-4675-81B5-98A67ECC2DA5}"/>
              </a:ext>
            </a:extLst>
          </p:cNvPr>
          <p:cNvSpPr/>
          <p:nvPr/>
        </p:nvSpPr>
        <p:spPr bwMode="auto">
          <a:xfrm rot="5400000">
            <a:off x="-2057296" y="2057295"/>
            <a:ext cx="10401300" cy="6286709"/>
          </a:xfrm>
          <a:custGeom>
            <a:avLst/>
            <a:gdLst>
              <a:gd name="connsiteX0" fmla="*/ 0 w 7590504"/>
              <a:gd name="connsiteY0" fmla="*/ 763794 h 5955226"/>
              <a:gd name="connsiteX1" fmla="*/ 3692704 w 7590504"/>
              <a:gd name="connsiteY1" fmla="*/ 0 h 5955226"/>
              <a:gd name="connsiteX2" fmla="*/ 7590504 w 7590504"/>
              <a:gd name="connsiteY2" fmla="*/ 763794 h 5955226"/>
              <a:gd name="connsiteX3" fmla="*/ 7211959 w 7590504"/>
              <a:gd name="connsiteY3" fmla="*/ 763794 h 5955226"/>
              <a:gd name="connsiteX4" fmla="*/ 7211959 w 7590504"/>
              <a:gd name="connsiteY4" fmla="*/ 5955226 h 5955226"/>
              <a:gd name="connsiteX5" fmla="*/ 353959 w 7590504"/>
              <a:gd name="connsiteY5" fmla="*/ 5955226 h 5955226"/>
              <a:gd name="connsiteX6" fmla="*/ 353959 w 7590504"/>
              <a:gd name="connsiteY6" fmla="*/ 763794 h 5955226"/>
              <a:gd name="connsiteX0" fmla="*/ 630639 w 7247750"/>
              <a:gd name="connsiteY0" fmla="*/ 606478 h 5955226"/>
              <a:gd name="connsiteX1" fmla="*/ 3349950 w 7247750"/>
              <a:gd name="connsiteY1" fmla="*/ 0 h 5955226"/>
              <a:gd name="connsiteX2" fmla="*/ 7247750 w 7247750"/>
              <a:gd name="connsiteY2" fmla="*/ 763794 h 5955226"/>
              <a:gd name="connsiteX3" fmla="*/ 6869205 w 7247750"/>
              <a:gd name="connsiteY3" fmla="*/ 763794 h 5955226"/>
              <a:gd name="connsiteX4" fmla="*/ 6869205 w 7247750"/>
              <a:gd name="connsiteY4" fmla="*/ 5955226 h 5955226"/>
              <a:gd name="connsiteX5" fmla="*/ 11205 w 7247750"/>
              <a:gd name="connsiteY5" fmla="*/ 5955226 h 5955226"/>
              <a:gd name="connsiteX6" fmla="*/ 11205 w 7247750"/>
              <a:gd name="connsiteY6" fmla="*/ 763794 h 5955226"/>
              <a:gd name="connsiteX7" fmla="*/ 630639 w 7247750"/>
              <a:gd name="connsiteY7" fmla="*/ 606478 h 5955226"/>
              <a:gd name="connsiteX0" fmla="*/ 630639 w 6869205"/>
              <a:gd name="connsiteY0" fmla="*/ 606478 h 5955226"/>
              <a:gd name="connsiteX1" fmla="*/ 3349950 w 6869205"/>
              <a:gd name="connsiteY1" fmla="*/ 0 h 5955226"/>
              <a:gd name="connsiteX2" fmla="*/ 5802408 w 6869205"/>
              <a:gd name="connsiteY2" fmla="*/ 517988 h 5955226"/>
              <a:gd name="connsiteX3" fmla="*/ 6869205 w 6869205"/>
              <a:gd name="connsiteY3" fmla="*/ 763794 h 5955226"/>
              <a:gd name="connsiteX4" fmla="*/ 6869205 w 6869205"/>
              <a:gd name="connsiteY4" fmla="*/ 5955226 h 5955226"/>
              <a:gd name="connsiteX5" fmla="*/ 11205 w 6869205"/>
              <a:gd name="connsiteY5" fmla="*/ 5955226 h 5955226"/>
              <a:gd name="connsiteX6" fmla="*/ 11205 w 6869205"/>
              <a:gd name="connsiteY6" fmla="*/ 763794 h 5955226"/>
              <a:gd name="connsiteX7" fmla="*/ 630639 w 6869205"/>
              <a:gd name="connsiteY7" fmla="*/ 606478 h 5955226"/>
              <a:gd name="connsiteX0" fmla="*/ 0 w 6858000"/>
              <a:gd name="connsiteY0" fmla="*/ 768404 h 5959836"/>
              <a:gd name="connsiteX1" fmla="*/ 3338745 w 6858000"/>
              <a:gd name="connsiteY1" fmla="*/ 4610 h 5959836"/>
              <a:gd name="connsiteX2" fmla="*/ 5791203 w 6858000"/>
              <a:gd name="connsiteY2" fmla="*/ 522598 h 5959836"/>
              <a:gd name="connsiteX3" fmla="*/ 6858000 w 6858000"/>
              <a:gd name="connsiteY3" fmla="*/ 768404 h 5959836"/>
              <a:gd name="connsiteX4" fmla="*/ 6858000 w 6858000"/>
              <a:gd name="connsiteY4" fmla="*/ 5959836 h 5959836"/>
              <a:gd name="connsiteX5" fmla="*/ 0 w 6858000"/>
              <a:gd name="connsiteY5" fmla="*/ 5959836 h 5959836"/>
              <a:gd name="connsiteX6" fmla="*/ 0 w 6858000"/>
              <a:gd name="connsiteY6" fmla="*/ 768404 h 595983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6858000 w 6858000"/>
              <a:gd name="connsiteY2" fmla="*/ 763794 h 5955226"/>
              <a:gd name="connsiteX3" fmla="*/ 6858000 w 6858000"/>
              <a:gd name="connsiteY3" fmla="*/ 5955226 h 5955226"/>
              <a:gd name="connsiteX4" fmla="*/ 0 w 6858000"/>
              <a:gd name="connsiteY4" fmla="*/ 5955226 h 5955226"/>
              <a:gd name="connsiteX5" fmla="*/ 0 w 6858000"/>
              <a:gd name="connsiteY5" fmla="*/ 763794 h 595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5955226">
                <a:moveTo>
                  <a:pt x="0" y="763794"/>
                </a:moveTo>
                <a:cubicBezTo>
                  <a:pt x="1233465" y="457057"/>
                  <a:pt x="2162530" y="260776"/>
                  <a:pt x="3338745" y="0"/>
                </a:cubicBezTo>
                <a:lnTo>
                  <a:pt x="6858000" y="763794"/>
                </a:lnTo>
                <a:lnTo>
                  <a:pt x="6858000" y="5955226"/>
                </a:lnTo>
                <a:lnTo>
                  <a:pt x="0" y="5955226"/>
                </a:lnTo>
                <a:lnTo>
                  <a:pt x="0" y="763794"/>
                </a:lnTo>
                <a:close/>
              </a:path>
            </a:pathLst>
          </a:custGeom>
          <a:solidFill>
            <a:srgbClr val="DFBA28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90571" y="395707"/>
            <a:ext cx="5710976" cy="2495907"/>
            <a:chOff x="0" y="57151"/>
            <a:chExt cx="7614634" cy="3327875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1"/>
              <a:ext cx="7614634" cy="2543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5400" b="1" spc="-72" dirty="0">
                  <a:solidFill>
                    <a:srgbClr val="252827"/>
                  </a:solidFill>
                  <a:latin typeface="Montserrat Classic"/>
                </a:rPr>
                <a:t>BOT </a:t>
              </a:r>
            </a:p>
            <a:p>
              <a:pPr>
                <a:lnSpc>
                  <a:spcPts val="7920"/>
                </a:lnSpc>
              </a:pPr>
              <a:r>
                <a:rPr lang="en-US" sz="5400" b="1" spc="-72" dirty="0">
                  <a:solidFill>
                    <a:srgbClr val="252827"/>
                  </a:solidFill>
                  <a:latin typeface="Montserrat Classic"/>
                </a:rPr>
                <a:t>Framework</a:t>
              </a:r>
              <a:endParaRPr lang="en-US" sz="5400" b="1" i="0" spc="-72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3232626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B1F5675-7357-4CAF-B245-7F1503109C75}"/>
              </a:ext>
            </a:extLst>
          </p:cNvPr>
          <p:cNvSpPr/>
          <p:nvPr/>
        </p:nvSpPr>
        <p:spPr>
          <a:xfrm>
            <a:off x="344335" y="4111653"/>
            <a:ext cx="47959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14">
              <a:lnSpc>
                <a:spcPct val="100000"/>
              </a:lnSpc>
              <a:spcBef>
                <a:spcPts val="0"/>
              </a:spcBef>
              <a:buClr>
                <a:srgbClr val="F1691E"/>
              </a:buClr>
              <a:buSzPct val="75000"/>
              <a:buFont typeface="Arial" panose="020B0604020202020204" pitchFamily="34" charset="0"/>
              <a:buChar char="•"/>
              <a:defRPr/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3" name="TextBox 5">
            <a:extLst>
              <a:ext uri="{FF2B5EF4-FFF2-40B4-BE49-F238E27FC236}">
                <a16:creationId xmlns:a16="http://schemas.microsoft.com/office/drawing/2014/main" id="{2D479989-ED65-41E6-BFDD-0B72F407BE9E}"/>
              </a:ext>
            </a:extLst>
          </p:cNvPr>
          <p:cNvSpPr txBox="1"/>
          <p:nvPr/>
        </p:nvSpPr>
        <p:spPr>
          <a:xfrm>
            <a:off x="64577" y="3544803"/>
            <a:ext cx="5916699" cy="6278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Tools for building REST Web Sites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Services to enrich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Mechanisms for receive events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Data to debug and analyze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Bot adapts to the user, based on context</a:t>
            </a:r>
          </a:p>
          <a:p>
            <a:pPr marL="457200" indent="-457200">
              <a:lnSpc>
                <a:spcPts val="4499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FFFEE6"/>
                </a:solidFill>
                <a:latin typeface="Montserrat Light"/>
              </a:rPr>
              <a:t>Composable and intelligent controls to manage complexity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D779778-F82E-4B34-9B68-601B7429E183}"/>
              </a:ext>
            </a:extLst>
          </p:cNvPr>
          <p:cNvGrpSpPr/>
          <p:nvPr/>
        </p:nvGrpSpPr>
        <p:grpSpPr>
          <a:xfrm>
            <a:off x="6418191" y="4721052"/>
            <a:ext cx="1028167" cy="1035827"/>
            <a:chOff x="5352342" y="2631367"/>
            <a:chExt cx="1731792" cy="1731792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338000-850E-4DAA-8F8D-D08D8BEDD615}"/>
                </a:ext>
              </a:extLst>
            </p:cNvPr>
            <p:cNvSpPr/>
            <p:nvPr/>
          </p:nvSpPr>
          <p:spPr bwMode="auto">
            <a:xfrm>
              <a:off x="5352342" y="2631367"/>
              <a:ext cx="1731792" cy="1731792"/>
            </a:xfrm>
            <a:prstGeom prst="ellipse">
              <a:avLst/>
            </a:prstGeom>
            <a:solidFill>
              <a:schemeClr val="accent1"/>
            </a:solidFill>
            <a:ln w="44450">
              <a:solidFill>
                <a:schemeClr val="bg1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Freeform 5">
              <a:extLst>
                <a:ext uri="{FF2B5EF4-FFF2-40B4-BE49-F238E27FC236}">
                  <a16:creationId xmlns:a16="http://schemas.microsoft.com/office/drawing/2014/main" id="{61DE8716-B4E5-4373-92B5-5781F4EEFF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7121" y="2990194"/>
              <a:ext cx="670856" cy="429405"/>
            </a:xfrm>
            <a:custGeom>
              <a:avLst/>
              <a:gdLst>
                <a:gd name="T0" fmla="*/ 74 w 229"/>
                <a:gd name="T1" fmla="*/ 147 h 147"/>
                <a:gd name="T2" fmla="*/ 156 w 229"/>
                <a:gd name="T3" fmla="*/ 147 h 147"/>
                <a:gd name="T4" fmla="*/ 229 w 229"/>
                <a:gd name="T5" fmla="*/ 73 h 147"/>
                <a:gd name="T6" fmla="*/ 156 w 229"/>
                <a:gd name="T7" fmla="*/ 0 h 147"/>
                <a:gd name="T8" fmla="*/ 74 w 229"/>
                <a:gd name="T9" fmla="*/ 0 h 147"/>
                <a:gd name="T10" fmla="*/ 0 w 229"/>
                <a:gd name="T11" fmla="*/ 73 h 147"/>
                <a:gd name="T12" fmla="*/ 74 w 229"/>
                <a:gd name="T13" fmla="*/ 147 h 147"/>
                <a:gd name="T14" fmla="*/ 84 w 229"/>
                <a:gd name="T15" fmla="*/ 36 h 147"/>
                <a:gd name="T16" fmla="*/ 145 w 229"/>
                <a:gd name="T17" fmla="*/ 36 h 147"/>
                <a:gd name="T18" fmla="*/ 183 w 229"/>
                <a:gd name="T19" fmla="*/ 73 h 147"/>
                <a:gd name="T20" fmla="*/ 145 w 229"/>
                <a:gd name="T21" fmla="*/ 111 h 147"/>
                <a:gd name="T22" fmla="*/ 84 w 229"/>
                <a:gd name="T23" fmla="*/ 111 h 147"/>
                <a:gd name="T24" fmla="*/ 47 w 229"/>
                <a:gd name="T25" fmla="*/ 73 h 147"/>
                <a:gd name="T26" fmla="*/ 84 w 229"/>
                <a:gd name="T27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9" h="147">
                  <a:moveTo>
                    <a:pt x="74" y="147"/>
                  </a:moveTo>
                  <a:cubicBezTo>
                    <a:pt x="156" y="147"/>
                    <a:pt x="156" y="147"/>
                    <a:pt x="156" y="147"/>
                  </a:cubicBezTo>
                  <a:cubicBezTo>
                    <a:pt x="196" y="147"/>
                    <a:pt x="229" y="114"/>
                    <a:pt x="229" y="73"/>
                  </a:cubicBezTo>
                  <a:cubicBezTo>
                    <a:pt x="229" y="33"/>
                    <a:pt x="196" y="0"/>
                    <a:pt x="15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lose/>
                  <a:moveTo>
                    <a:pt x="84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66" y="36"/>
                    <a:pt x="183" y="53"/>
                    <a:pt x="183" y="73"/>
                  </a:cubicBezTo>
                  <a:cubicBezTo>
                    <a:pt x="183" y="94"/>
                    <a:pt x="166" y="111"/>
                    <a:pt x="14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64" y="111"/>
                    <a:pt x="47" y="94"/>
                    <a:pt x="47" y="73"/>
                  </a:cubicBezTo>
                  <a:cubicBezTo>
                    <a:pt x="47" y="53"/>
                    <a:pt x="64" y="36"/>
                    <a:pt x="84" y="3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2620A88-ECCE-4CCA-9906-2D5F7B63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184" y="3159353"/>
              <a:ext cx="91086" cy="91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6591116-83AD-454B-A3DA-7F4F31623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164" y="3159353"/>
              <a:ext cx="88194" cy="91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8" name="Freeform 8">
              <a:extLst>
                <a:ext uri="{FF2B5EF4-FFF2-40B4-BE49-F238E27FC236}">
                  <a16:creationId xmlns:a16="http://schemas.microsoft.com/office/drawing/2014/main" id="{5C066E6A-C382-4879-B173-B490F7F3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315" y="3695748"/>
              <a:ext cx="498805" cy="344102"/>
            </a:xfrm>
            <a:custGeom>
              <a:avLst/>
              <a:gdLst>
                <a:gd name="T0" fmla="*/ 170 w 170"/>
                <a:gd name="T1" fmla="*/ 0 h 118"/>
                <a:gd name="T2" fmla="*/ 0 w 170"/>
                <a:gd name="T3" fmla="*/ 0 h 118"/>
                <a:gd name="T4" fmla="*/ 0 w 170"/>
                <a:gd name="T5" fmla="*/ 11 h 118"/>
                <a:gd name="T6" fmla="*/ 38 w 170"/>
                <a:gd name="T7" fmla="*/ 49 h 118"/>
                <a:gd name="T8" fmla="*/ 71 w 170"/>
                <a:gd name="T9" fmla="*/ 49 h 118"/>
                <a:gd name="T10" fmla="*/ 71 w 170"/>
                <a:gd name="T11" fmla="*/ 75 h 118"/>
                <a:gd name="T12" fmla="*/ 61 w 170"/>
                <a:gd name="T13" fmla="*/ 94 h 118"/>
                <a:gd name="T14" fmla="*/ 85 w 170"/>
                <a:gd name="T15" fmla="*/ 118 h 118"/>
                <a:gd name="T16" fmla="*/ 108 w 170"/>
                <a:gd name="T17" fmla="*/ 94 h 118"/>
                <a:gd name="T18" fmla="*/ 99 w 170"/>
                <a:gd name="T19" fmla="*/ 75 h 118"/>
                <a:gd name="T20" fmla="*/ 99 w 170"/>
                <a:gd name="T21" fmla="*/ 49 h 118"/>
                <a:gd name="T22" fmla="*/ 132 w 170"/>
                <a:gd name="T23" fmla="*/ 49 h 118"/>
                <a:gd name="T24" fmla="*/ 170 w 170"/>
                <a:gd name="T25" fmla="*/ 11 h 118"/>
                <a:gd name="T26" fmla="*/ 170 w 170"/>
                <a:gd name="T2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118">
                  <a:moveTo>
                    <a:pt x="17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2"/>
                    <a:pt x="17" y="49"/>
                    <a:pt x="38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65" y="79"/>
                    <a:pt x="61" y="86"/>
                    <a:pt x="61" y="94"/>
                  </a:cubicBezTo>
                  <a:cubicBezTo>
                    <a:pt x="61" y="107"/>
                    <a:pt x="72" y="118"/>
                    <a:pt x="85" y="118"/>
                  </a:cubicBezTo>
                  <a:cubicBezTo>
                    <a:pt x="98" y="118"/>
                    <a:pt x="108" y="107"/>
                    <a:pt x="108" y="94"/>
                  </a:cubicBezTo>
                  <a:cubicBezTo>
                    <a:pt x="108" y="86"/>
                    <a:pt x="105" y="79"/>
                    <a:pt x="99" y="75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53" y="49"/>
                    <a:pt x="170" y="32"/>
                    <a:pt x="170" y="11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0C8824B-75AF-49C4-AF13-8E7BBC383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315" y="3454298"/>
              <a:ext cx="498805" cy="2096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80" name="Freeform 10">
              <a:extLst>
                <a:ext uri="{FF2B5EF4-FFF2-40B4-BE49-F238E27FC236}">
                  <a16:creationId xmlns:a16="http://schemas.microsoft.com/office/drawing/2014/main" id="{A843A2A7-5B7F-449A-8124-CCEF9042D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7963" y="3454298"/>
              <a:ext cx="143135" cy="433742"/>
            </a:xfrm>
            <a:custGeom>
              <a:avLst/>
              <a:gdLst>
                <a:gd name="T0" fmla="*/ 36 w 49"/>
                <a:gd name="T1" fmla="*/ 104 h 149"/>
                <a:gd name="T2" fmla="*/ 36 w 49"/>
                <a:gd name="T3" fmla="*/ 78 h 149"/>
                <a:gd name="T4" fmla="*/ 36 w 49"/>
                <a:gd name="T5" fmla="*/ 60 h 149"/>
                <a:gd name="T6" fmla="*/ 36 w 49"/>
                <a:gd name="T7" fmla="*/ 0 h 149"/>
                <a:gd name="T8" fmla="*/ 0 w 49"/>
                <a:gd name="T9" fmla="*/ 39 h 149"/>
                <a:gd name="T10" fmla="*/ 16 w 49"/>
                <a:gd name="T11" fmla="*/ 71 h 149"/>
                <a:gd name="T12" fmla="*/ 16 w 49"/>
                <a:gd name="T13" fmla="*/ 104 h 149"/>
                <a:gd name="T14" fmla="*/ 2 w 49"/>
                <a:gd name="T15" fmla="*/ 126 h 149"/>
                <a:gd name="T16" fmla="*/ 25 w 49"/>
                <a:gd name="T17" fmla="*/ 149 h 149"/>
                <a:gd name="T18" fmla="*/ 49 w 49"/>
                <a:gd name="T19" fmla="*/ 126 h 149"/>
                <a:gd name="T20" fmla="*/ 36 w 49"/>
                <a:gd name="T21" fmla="*/ 10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49">
                  <a:moveTo>
                    <a:pt x="36" y="104"/>
                  </a:moveTo>
                  <a:cubicBezTo>
                    <a:pt x="36" y="78"/>
                    <a:pt x="36" y="78"/>
                    <a:pt x="36" y="78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2"/>
                    <a:pt x="0" y="19"/>
                    <a:pt x="0" y="39"/>
                  </a:cubicBezTo>
                  <a:cubicBezTo>
                    <a:pt x="0" y="52"/>
                    <a:pt x="6" y="64"/>
                    <a:pt x="16" y="71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8" y="107"/>
                    <a:pt x="2" y="116"/>
                    <a:pt x="2" y="126"/>
                  </a:cubicBezTo>
                  <a:cubicBezTo>
                    <a:pt x="2" y="139"/>
                    <a:pt x="12" y="149"/>
                    <a:pt x="25" y="149"/>
                  </a:cubicBezTo>
                  <a:cubicBezTo>
                    <a:pt x="38" y="149"/>
                    <a:pt x="49" y="139"/>
                    <a:pt x="49" y="126"/>
                  </a:cubicBezTo>
                  <a:cubicBezTo>
                    <a:pt x="49" y="116"/>
                    <a:pt x="43" y="108"/>
                    <a:pt x="36" y="10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81" name="Freeform 11">
              <a:extLst>
                <a:ext uri="{FF2B5EF4-FFF2-40B4-BE49-F238E27FC236}">
                  <a16:creationId xmlns:a16="http://schemas.microsoft.com/office/drawing/2014/main" id="{EEAC6F29-98A0-4BAC-866A-13E58010F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8337" y="3454298"/>
              <a:ext cx="143135" cy="433742"/>
            </a:xfrm>
            <a:custGeom>
              <a:avLst/>
              <a:gdLst>
                <a:gd name="T0" fmla="*/ 33 w 49"/>
                <a:gd name="T1" fmla="*/ 104 h 149"/>
                <a:gd name="T2" fmla="*/ 33 w 49"/>
                <a:gd name="T3" fmla="*/ 71 h 149"/>
                <a:gd name="T4" fmla="*/ 49 w 49"/>
                <a:gd name="T5" fmla="*/ 39 h 149"/>
                <a:gd name="T6" fmla="*/ 13 w 49"/>
                <a:gd name="T7" fmla="*/ 0 h 149"/>
                <a:gd name="T8" fmla="*/ 13 w 49"/>
                <a:gd name="T9" fmla="*/ 60 h 149"/>
                <a:gd name="T10" fmla="*/ 13 w 49"/>
                <a:gd name="T11" fmla="*/ 78 h 149"/>
                <a:gd name="T12" fmla="*/ 13 w 49"/>
                <a:gd name="T13" fmla="*/ 104 h 149"/>
                <a:gd name="T14" fmla="*/ 0 w 49"/>
                <a:gd name="T15" fmla="*/ 126 h 149"/>
                <a:gd name="T16" fmla="*/ 24 w 49"/>
                <a:gd name="T17" fmla="*/ 149 h 149"/>
                <a:gd name="T18" fmla="*/ 47 w 49"/>
                <a:gd name="T19" fmla="*/ 126 h 149"/>
                <a:gd name="T20" fmla="*/ 33 w 49"/>
                <a:gd name="T21" fmla="*/ 10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49">
                  <a:moveTo>
                    <a:pt x="33" y="104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43" y="64"/>
                    <a:pt x="49" y="52"/>
                    <a:pt x="49" y="39"/>
                  </a:cubicBezTo>
                  <a:cubicBezTo>
                    <a:pt x="49" y="19"/>
                    <a:pt x="33" y="2"/>
                    <a:pt x="13" y="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6" y="108"/>
                    <a:pt x="0" y="116"/>
                    <a:pt x="0" y="126"/>
                  </a:cubicBezTo>
                  <a:cubicBezTo>
                    <a:pt x="0" y="139"/>
                    <a:pt x="11" y="149"/>
                    <a:pt x="24" y="149"/>
                  </a:cubicBezTo>
                  <a:cubicBezTo>
                    <a:pt x="37" y="149"/>
                    <a:pt x="47" y="139"/>
                    <a:pt x="47" y="126"/>
                  </a:cubicBezTo>
                  <a:cubicBezTo>
                    <a:pt x="47" y="116"/>
                    <a:pt x="41" y="107"/>
                    <a:pt x="33" y="10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765" kern="0">
                <a:solidFill>
                  <a:schemeClr val="bg1"/>
                </a:solidFill>
                <a:latin typeface="Segoe UI Semilight"/>
              </a:endParaRPr>
            </a:p>
          </p:txBody>
        </p:sp>
      </p:grpSp>
      <p:pic>
        <p:nvPicPr>
          <p:cNvPr id="146" name="Picture 145">
            <a:extLst>
              <a:ext uri="{FF2B5EF4-FFF2-40B4-BE49-F238E27FC236}">
                <a16:creationId xmlns:a16="http://schemas.microsoft.com/office/drawing/2014/main" id="{EEAA1DCD-817D-46E1-A55E-D91080B9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24" y="4767970"/>
            <a:ext cx="935024" cy="941989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2ACBB6F3-E53D-42C7-8964-E5BE9FF1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02"/>
          <a:stretch/>
        </p:blipFill>
        <p:spPr>
          <a:xfrm>
            <a:off x="12202343" y="2705100"/>
            <a:ext cx="3044643" cy="5141725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DD14EEB-43BA-4A65-8E0B-63C31EC1355B}"/>
              </a:ext>
            </a:extLst>
          </p:cNvPr>
          <p:cNvGrpSpPr/>
          <p:nvPr/>
        </p:nvGrpSpPr>
        <p:grpSpPr>
          <a:xfrm>
            <a:off x="16439900" y="3958730"/>
            <a:ext cx="1741763" cy="2183654"/>
            <a:chOff x="223146" y="2514998"/>
            <a:chExt cx="2287057" cy="2867291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8227088-8E0A-4BB7-8E1B-9FAE5C40A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" t="-156" r="30742" b="-156"/>
            <a:stretch/>
          </p:blipFill>
          <p:spPr>
            <a:xfrm>
              <a:off x="223146" y="3096289"/>
              <a:ext cx="2287057" cy="2286000"/>
            </a:xfrm>
            <a:prstGeom prst="ellipse">
              <a:avLst/>
            </a:prstGeom>
          </p:spPr>
        </p:pic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A8F69B2-FFA8-40FA-A55A-9435D88D51F1}"/>
                </a:ext>
              </a:extLst>
            </p:cNvPr>
            <p:cNvSpPr/>
            <p:nvPr/>
          </p:nvSpPr>
          <p:spPr>
            <a:xfrm>
              <a:off x="1245393" y="2514998"/>
              <a:ext cx="242565" cy="49767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7" fontAlgn="base">
                <a:lnSpc>
                  <a:spcPct val="95000"/>
                </a:lnSpc>
                <a:spcBef>
                  <a:spcPct val="0"/>
                </a:spcBef>
                <a:spcAft>
                  <a:spcPts val="1175"/>
                </a:spcAft>
                <a:defRPr/>
              </a:pPr>
              <a:endParaRPr lang="en-US" sz="1961" b="1" kern="0" dirty="0">
                <a:ln w="3175">
                  <a:noFill/>
                </a:ln>
                <a:solidFill>
                  <a:schemeClr val="bg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49" name="Speech Bubble: Oval 148">
            <a:extLst>
              <a:ext uri="{FF2B5EF4-FFF2-40B4-BE49-F238E27FC236}">
                <a16:creationId xmlns:a16="http://schemas.microsoft.com/office/drawing/2014/main" id="{A7651454-4D30-4456-88B2-2CDCF4C21D8A}"/>
              </a:ext>
            </a:extLst>
          </p:cNvPr>
          <p:cNvSpPr/>
          <p:nvPr/>
        </p:nvSpPr>
        <p:spPr bwMode="auto">
          <a:xfrm>
            <a:off x="6725299" y="3333688"/>
            <a:ext cx="1468141" cy="1120531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b="1" kern="0" dirty="0">
                <a:solidFill>
                  <a:schemeClr val="bg1"/>
                </a:solidFill>
                <a:latin typeface="Segoe UI Semilight"/>
              </a:rPr>
              <a:t>Your Bot </a:t>
            </a: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– A web app</a:t>
            </a:r>
          </a:p>
        </p:txBody>
      </p:sp>
      <p:sp>
        <p:nvSpPr>
          <p:cNvPr id="150" name="Speech Bubble: Oval 149">
            <a:extLst>
              <a:ext uri="{FF2B5EF4-FFF2-40B4-BE49-F238E27FC236}">
                <a16:creationId xmlns:a16="http://schemas.microsoft.com/office/drawing/2014/main" id="{DBD64FC1-854B-4D64-B16E-8A767C389135}"/>
              </a:ext>
            </a:extLst>
          </p:cNvPr>
          <p:cNvSpPr/>
          <p:nvPr/>
        </p:nvSpPr>
        <p:spPr bwMode="auto">
          <a:xfrm>
            <a:off x="8933584" y="6051391"/>
            <a:ext cx="2428894" cy="1582822"/>
          </a:xfrm>
          <a:prstGeom prst="wedgeEllipseCallout">
            <a:avLst>
              <a:gd name="adj1" fmla="val -16013"/>
              <a:gd name="adj2" fmla="val -66653"/>
            </a:avLst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b="1" kern="0" dirty="0">
                <a:solidFill>
                  <a:schemeClr val="bg1"/>
                </a:solidFill>
                <a:latin typeface="Segoe UI Semilight"/>
              </a:rPr>
              <a:t>MS Bot Connector </a:t>
            </a: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-</a:t>
            </a:r>
          </a:p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Routes Messages, Manages State,  Storage etc.</a:t>
            </a:r>
          </a:p>
        </p:txBody>
      </p:sp>
      <p:sp>
        <p:nvSpPr>
          <p:cNvPr id="151" name="Speech Bubble: Oval 150">
            <a:extLst>
              <a:ext uri="{FF2B5EF4-FFF2-40B4-BE49-F238E27FC236}">
                <a16:creationId xmlns:a16="http://schemas.microsoft.com/office/drawing/2014/main" id="{3ACEFC89-2588-4DF0-9A98-738D69D37C50}"/>
              </a:ext>
            </a:extLst>
          </p:cNvPr>
          <p:cNvSpPr/>
          <p:nvPr/>
        </p:nvSpPr>
        <p:spPr bwMode="auto">
          <a:xfrm>
            <a:off x="13528838" y="1734962"/>
            <a:ext cx="1468141" cy="1120531"/>
          </a:xfrm>
          <a:prstGeom prst="wedgeEllipseCallout">
            <a:avLst/>
          </a:prstGeom>
          <a:solidFill>
            <a:srgbClr val="52525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channels</a:t>
            </a:r>
          </a:p>
        </p:txBody>
      </p:sp>
      <p:sp>
        <p:nvSpPr>
          <p:cNvPr id="152" name="Speech Bubble: Oval 151">
            <a:extLst>
              <a:ext uri="{FF2B5EF4-FFF2-40B4-BE49-F238E27FC236}">
                <a16:creationId xmlns:a16="http://schemas.microsoft.com/office/drawing/2014/main" id="{2799EDEE-2F9A-4A32-8F8F-09304EF39E09}"/>
              </a:ext>
            </a:extLst>
          </p:cNvPr>
          <p:cNvSpPr/>
          <p:nvPr/>
        </p:nvSpPr>
        <p:spPr bwMode="auto">
          <a:xfrm>
            <a:off x="16841630" y="3072641"/>
            <a:ext cx="1468141" cy="1120531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Humans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5DB3D3E-ACAE-4D15-A66C-990D917E6B01}"/>
              </a:ext>
            </a:extLst>
          </p:cNvPr>
          <p:cNvSpPr/>
          <p:nvPr/>
        </p:nvSpPr>
        <p:spPr bwMode="auto">
          <a:xfrm>
            <a:off x="7602023" y="6037341"/>
            <a:ext cx="1000766" cy="1043616"/>
          </a:xfrm>
          <a:prstGeom prst="ellipse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Any APIs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919AFDB-9003-4247-9143-54A87B6979BD}"/>
              </a:ext>
            </a:extLst>
          </p:cNvPr>
          <p:cNvSpPr/>
          <p:nvPr/>
        </p:nvSpPr>
        <p:spPr bwMode="auto">
          <a:xfrm>
            <a:off x="6329798" y="6559150"/>
            <a:ext cx="1019656" cy="1089490"/>
          </a:xfrm>
          <a:prstGeom prst="ellipse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solidFill>
                  <a:schemeClr val="bg1"/>
                </a:solidFill>
                <a:latin typeface="Segoe UI Semilight"/>
              </a:rPr>
              <a:t>Cognitive APIs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650B0CA-2CCD-4DCA-9FCE-29192A67B31A}"/>
              </a:ext>
            </a:extLst>
          </p:cNvPr>
          <p:cNvCxnSpPr>
            <a:stCxn id="153" idx="1"/>
            <a:endCxn id="174" idx="5"/>
          </p:cNvCxnSpPr>
          <p:nvPr/>
        </p:nvCxnSpPr>
        <p:spPr>
          <a:xfrm flipH="1" flipV="1">
            <a:off x="7295787" y="5605185"/>
            <a:ext cx="452796" cy="58499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EC49052-49DE-4350-9561-B33F23083D53}"/>
              </a:ext>
            </a:extLst>
          </p:cNvPr>
          <p:cNvCxnSpPr>
            <a:stCxn id="154" idx="0"/>
            <a:endCxn id="174" idx="4"/>
          </p:cNvCxnSpPr>
          <p:nvPr/>
        </p:nvCxnSpPr>
        <p:spPr>
          <a:xfrm flipV="1">
            <a:off x="6839626" y="5756878"/>
            <a:ext cx="92649" cy="80227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36E215F-A626-43B6-82FD-4278E3D8FE60}"/>
              </a:ext>
            </a:extLst>
          </p:cNvPr>
          <p:cNvCxnSpPr/>
          <p:nvPr/>
        </p:nvCxnSpPr>
        <p:spPr>
          <a:xfrm flipV="1">
            <a:off x="10322271" y="5242503"/>
            <a:ext cx="178722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8ED394-5E94-4A6C-B60A-4E52837745B4}"/>
              </a:ext>
            </a:extLst>
          </p:cNvPr>
          <p:cNvCxnSpPr/>
          <p:nvPr/>
        </p:nvCxnSpPr>
        <p:spPr>
          <a:xfrm flipV="1">
            <a:off x="7460135" y="5246908"/>
            <a:ext cx="178722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A95BACB-6F33-4A3B-86BB-65D0A6C3D84C}"/>
              </a:ext>
            </a:extLst>
          </p:cNvPr>
          <p:cNvCxnSpPr>
            <a:cxnSpLocks/>
          </p:cNvCxnSpPr>
          <p:nvPr/>
        </p:nvCxnSpPr>
        <p:spPr>
          <a:xfrm flipV="1">
            <a:off x="14334328" y="5234750"/>
            <a:ext cx="178722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32937254-B58B-4CCC-ADD3-2A6B86250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539" y="4779064"/>
            <a:ext cx="524819" cy="361629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6B63C45-BFDC-40E2-AC90-2C79CA417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294" y="4779064"/>
            <a:ext cx="524819" cy="361629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464D59A9-BBE6-4382-8444-D32D7210E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527" y="5424370"/>
            <a:ext cx="524819" cy="361629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6026BEE-747C-4927-B0AD-33C3DFBB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464" y="5485332"/>
            <a:ext cx="524819" cy="36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CA1F305-6BF1-4569-B446-375E290C4F19}"/>
              </a:ext>
            </a:extLst>
          </p:cNvPr>
          <p:cNvSpPr/>
          <p:nvPr/>
        </p:nvSpPr>
        <p:spPr bwMode="auto">
          <a:xfrm rot="5400000">
            <a:off x="-2000251" y="2000251"/>
            <a:ext cx="10325102" cy="6324600"/>
          </a:xfrm>
          <a:custGeom>
            <a:avLst/>
            <a:gdLst>
              <a:gd name="connsiteX0" fmla="*/ 0 w 7590504"/>
              <a:gd name="connsiteY0" fmla="*/ 763794 h 5955226"/>
              <a:gd name="connsiteX1" fmla="*/ 3692704 w 7590504"/>
              <a:gd name="connsiteY1" fmla="*/ 0 h 5955226"/>
              <a:gd name="connsiteX2" fmla="*/ 7590504 w 7590504"/>
              <a:gd name="connsiteY2" fmla="*/ 763794 h 5955226"/>
              <a:gd name="connsiteX3" fmla="*/ 7211959 w 7590504"/>
              <a:gd name="connsiteY3" fmla="*/ 763794 h 5955226"/>
              <a:gd name="connsiteX4" fmla="*/ 7211959 w 7590504"/>
              <a:gd name="connsiteY4" fmla="*/ 5955226 h 5955226"/>
              <a:gd name="connsiteX5" fmla="*/ 353959 w 7590504"/>
              <a:gd name="connsiteY5" fmla="*/ 5955226 h 5955226"/>
              <a:gd name="connsiteX6" fmla="*/ 353959 w 7590504"/>
              <a:gd name="connsiteY6" fmla="*/ 763794 h 5955226"/>
              <a:gd name="connsiteX0" fmla="*/ 630639 w 7247750"/>
              <a:gd name="connsiteY0" fmla="*/ 606478 h 5955226"/>
              <a:gd name="connsiteX1" fmla="*/ 3349950 w 7247750"/>
              <a:gd name="connsiteY1" fmla="*/ 0 h 5955226"/>
              <a:gd name="connsiteX2" fmla="*/ 7247750 w 7247750"/>
              <a:gd name="connsiteY2" fmla="*/ 763794 h 5955226"/>
              <a:gd name="connsiteX3" fmla="*/ 6869205 w 7247750"/>
              <a:gd name="connsiteY3" fmla="*/ 763794 h 5955226"/>
              <a:gd name="connsiteX4" fmla="*/ 6869205 w 7247750"/>
              <a:gd name="connsiteY4" fmla="*/ 5955226 h 5955226"/>
              <a:gd name="connsiteX5" fmla="*/ 11205 w 7247750"/>
              <a:gd name="connsiteY5" fmla="*/ 5955226 h 5955226"/>
              <a:gd name="connsiteX6" fmla="*/ 11205 w 7247750"/>
              <a:gd name="connsiteY6" fmla="*/ 763794 h 5955226"/>
              <a:gd name="connsiteX7" fmla="*/ 630639 w 7247750"/>
              <a:gd name="connsiteY7" fmla="*/ 606478 h 5955226"/>
              <a:gd name="connsiteX0" fmla="*/ 630639 w 6869205"/>
              <a:gd name="connsiteY0" fmla="*/ 606478 h 5955226"/>
              <a:gd name="connsiteX1" fmla="*/ 3349950 w 6869205"/>
              <a:gd name="connsiteY1" fmla="*/ 0 h 5955226"/>
              <a:gd name="connsiteX2" fmla="*/ 5802408 w 6869205"/>
              <a:gd name="connsiteY2" fmla="*/ 517988 h 5955226"/>
              <a:gd name="connsiteX3" fmla="*/ 6869205 w 6869205"/>
              <a:gd name="connsiteY3" fmla="*/ 763794 h 5955226"/>
              <a:gd name="connsiteX4" fmla="*/ 6869205 w 6869205"/>
              <a:gd name="connsiteY4" fmla="*/ 5955226 h 5955226"/>
              <a:gd name="connsiteX5" fmla="*/ 11205 w 6869205"/>
              <a:gd name="connsiteY5" fmla="*/ 5955226 h 5955226"/>
              <a:gd name="connsiteX6" fmla="*/ 11205 w 6869205"/>
              <a:gd name="connsiteY6" fmla="*/ 763794 h 5955226"/>
              <a:gd name="connsiteX7" fmla="*/ 630639 w 6869205"/>
              <a:gd name="connsiteY7" fmla="*/ 606478 h 5955226"/>
              <a:gd name="connsiteX0" fmla="*/ 0 w 6858000"/>
              <a:gd name="connsiteY0" fmla="*/ 768404 h 5959836"/>
              <a:gd name="connsiteX1" fmla="*/ 3338745 w 6858000"/>
              <a:gd name="connsiteY1" fmla="*/ 4610 h 5959836"/>
              <a:gd name="connsiteX2" fmla="*/ 5791203 w 6858000"/>
              <a:gd name="connsiteY2" fmla="*/ 522598 h 5959836"/>
              <a:gd name="connsiteX3" fmla="*/ 6858000 w 6858000"/>
              <a:gd name="connsiteY3" fmla="*/ 768404 h 5959836"/>
              <a:gd name="connsiteX4" fmla="*/ 6858000 w 6858000"/>
              <a:gd name="connsiteY4" fmla="*/ 5959836 h 5959836"/>
              <a:gd name="connsiteX5" fmla="*/ 0 w 6858000"/>
              <a:gd name="connsiteY5" fmla="*/ 5959836 h 5959836"/>
              <a:gd name="connsiteX6" fmla="*/ 0 w 6858000"/>
              <a:gd name="connsiteY6" fmla="*/ 768404 h 595983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5791203 w 6858000"/>
              <a:gd name="connsiteY2" fmla="*/ 517988 h 5955226"/>
              <a:gd name="connsiteX3" fmla="*/ 6858000 w 6858000"/>
              <a:gd name="connsiteY3" fmla="*/ 763794 h 5955226"/>
              <a:gd name="connsiteX4" fmla="*/ 6858000 w 6858000"/>
              <a:gd name="connsiteY4" fmla="*/ 5955226 h 5955226"/>
              <a:gd name="connsiteX5" fmla="*/ 0 w 6858000"/>
              <a:gd name="connsiteY5" fmla="*/ 5955226 h 5955226"/>
              <a:gd name="connsiteX6" fmla="*/ 0 w 6858000"/>
              <a:gd name="connsiteY6" fmla="*/ 763794 h 5955226"/>
              <a:gd name="connsiteX0" fmla="*/ 0 w 6858000"/>
              <a:gd name="connsiteY0" fmla="*/ 763794 h 5955226"/>
              <a:gd name="connsiteX1" fmla="*/ 3338745 w 6858000"/>
              <a:gd name="connsiteY1" fmla="*/ 0 h 5955226"/>
              <a:gd name="connsiteX2" fmla="*/ 6858000 w 6858000"/>
              <a:gd name="connsiteY2" fmla="*/ 763794 h 5955226"/>
              <a:gd name="connsiteX3" fmla="*/ 6858000 w 6858000"/>
              <a:gd name="connsiteY3" fmla="*/ 5955226 h 5955226"/>
              <a:gd name="connsiteX4" fmla="*/ 0 w 6858000"/>
              <a:gd name="connsiteY4" fmla="*/ 5955226 h 5955226"/>
              <a:gd name="connsiteX5" fmla="*/ 0 w 6858000"/>
              <a:gd name="connsiteY5" fmla="*/ 763794 h 595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5955226">
                <a:moveTo>
                  <a:pt x="0" y="763794"/>
                </a:moveTo>
                <a:cubicBezTo>
                  <a:pt x="1233465" y="457057"/>
                  <a:pt x="2162530" y="260776"/>
                  <a:pt x="3338745" y="0"/>
                </a:cubicBezTo>
                <a:lnTo>
                  <a:pt x="6858000" y="763794"/>
                </a:lnTo>
                <a:lnTo>
                  <a:pt x="6858000" y="5955226"/>
                </a:lnTo>
                <a:lnTo>
                  <a:pt x="0" y="5955226"/>
                </a:lnTo>
                <a:lnTo>
                  <a:pt x="0" y="763794"/>
                </a:lnTo>
                <a:close/>
              </a:path>
            </a:pathLst>
          </a:custGeom>
          <a:solidFill>
            <a:srgbClr val="DFBA28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DFBA2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061BB-F9CA-4DCB-A4DD-7A4C791CDD1B}"/>
              </a:ext>
            </a:extLst>
          </p:cNvPr>
          <p:cNvSpPr txBox="1">
            <a:spLocks/>
          </p:cNvSpPr>
          <p:nvPr/>
        </p:nvSpPr>
        <p:spPr>
          <a:xfrm>
            <a:off x="526547" y="3009900"/>
            <a:ext cx="5264654" cy="7497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Machine learning-based service to build natural language into apps, bots, and IoT devices. Quickly create enterprise-ready, custom models that continuously improve.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Production Staging and Versioning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More Languages (Dutch, Korean, dialects)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Increased Intent and Entity Limits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25 Customizable Prebuilt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71C22-7CBA-4EE0-80E0-3FD9EA138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25988" r="20150" b="24542"/>
          <a:stretch/>
        </p:blipFill>
        <p:spPr>
          <a:xfrm>
            <a:off x="7772400" y="2177969"/>
            <a:ext cx="9111553" cy="5395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BC0697-DB1D-4AA9-9100-37F43B2650E4}"/>
              </a:ext>
            </a:extLst>
          </p:cNvPr>
          <p:cNvSpPr>
            <a:spLocks noChangeAspect="1"/>
          </p:cNvSpPr>
          <p:nvPr/>
        </p:nvSpPr>
        <p:spPr>
          <a:xfrm>
            <a:off x="6248400" y="190500"/>
            <a:ext cx="3960000" cy="14049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182854" tIns="137141" rIns="182854" bIns="46627">
            <a:noAutofit/>
          </a:bodyPr>
          <a:lstStyle/>
          <a:p>
            <a:pPr algn="ctr">
              <a:lnSpc>
                <a:spcPts val="2479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Quickly build a custom language solution</a:t>
            </a: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EB6F0-41BF-4110-9779-87885DBB09E0}"/>
              </a:ext>
            </a:extLst>
          </p:cNvPr>
          <p:cNvSpPr>
            <a:spLocks noChangeAspect="1"/>
          </p:cNvSpPr>
          <p:nvPr/>
        </p:nvSpPr>
        <p:spPr>
          <a:xfrm>
            <a:off x="6248400" y="7866620"/>
            <a:ext cx="3960000" cy="1754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54" tIns="137141" rIns="182854" bIns="46627">
            <a:noAutofit/>
          </a:bodyPr>
          <a:lstStyle/>
          <a:p>
            <a:pPr algn="ctr">
              <a:lnSpc>
                <a:spcPts val="2479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Always learning &amp; improving</a:t>
            </a: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EE25A4-C830-4CBF-8972-491E6BE96C6A}"/>
              </a:ext>
            </a:extLst>
          </p:cNvPr>
          <p:cNvSpPr>
            <a:spLocks noChangeAspect="1"/>
          </p:cNvSpPr>
          <p:nvPr/>
        </p:nvSpPr>
        <p:spPr>
          <a:xfrm>
            <a:off x="13106400" y="7866620"/>
            <a:ext cx="3960000" cy="17548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2854" tIns="137141" rIns="182854" bIns="46627">
            <a:noAutofit/>
          </a:bodyPr>
          <a:lstStyle/>
          <a:p>
            <a:pPr algn="ctr">
              <a:lnSpc>
                <a:spcPts val="2479"/>
              </a:lnSpc>
              <a:spcAft>
                <a:spcPts val="612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Enterprise Grade, available worldwide</a:t>
            </a:r>
          </a:p>
          <a:p>
            <a:pPr>
              <a:lnSpc>
                <a:spcPts val="2479"/>
              </a:lnSpc>
              <a:spcAft>
                <a:spcPts val="612"/>
              </a:spcAft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4A9B99-3E60-4793-8BFD-745410C818BB}"/>
              </a:ext>
            </a:extLst>
          </p:cNvPr>
          <p:cNvSpPr>
            <a:spLocks noChangeAspect="1"/>
          </p:cNvSpPr>
          <p:nvPr/>
        </p:nvSpPr>
        <p:spPr>
          <a:xfrm>
            <a:off x="13106400" y="190500"/>
            <a:ext cx="3960000" cy="1417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182854" tIns="137141" rIns="182854" bIns="46627">
            <a:noAutofit/>
          </a:bodyPr>
          <a:lstStyle/>
          <a:p>
            <a:pPr algn="ctr">
              <a:lnSpc>
                <a:spcPts val="2479"/>
              </a:lnSpc>
              <a:spcAft>
                <a:spcPts val="612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natural language to your apps</a:t>
            </a:r>
          </a:p>
          <a:p>
            <a:pPr algn="ctr">
              <a:lnSpc>
                <a:spcPts val="2479"/>
              </a:lnSpc>
              <a:spcAft>
                <a:spcPts val="612"/>
              </a:spcAft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479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801490C-CA96-44B7-81CC-3A7A01879770}"/>
              </a:ext>
            </a:extLst>
          </p:cNvPr>
          <p:cNvGrpSpPr/>
          <p:nvPr/>
        </p:nvGrpSpPr>
        <p:grpSpPr>
          <a:xfrm>
            <a:off x="290483" y="190500"/>
            <a:ext cx="5710976" cy="2495907"/>
            <a:chOff x="0" y="57151"/>
            <a:chExt cx="7614634" cy="3327875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E14ADAF0-62A2-4972-8F72-233711FC596A}"/>
                </a:ext>
              </a:extLst>
            </p:cNvPr>
            <p:cNvSpPr txBox="1"/>
            <p:nvPr/>
          </p:nvSpPr>
          <p:spPr>
            <a:xfrm>
              <a:off x="0" y="57151"/>
              <a:ext cx="7614634" cy="2496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4000" b="1" spc="-72" dirty="0">
                  <a:solidFill>
                    <a:srgbClr val="252827"/>
                  </a:solidFill>
                  <a:latin typeface="Montserrat Classic"/>
                </a:rPr>
                <a:t>Language Understanding (LUIS)</a:t>
              </a:r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FE7BF816-D139-441B-9E72-1F9C791DAEBD}"/>
                </a:ext>
              </a:extLst>
            </p:cNvPr>
            <p:cNvSpPr/>
            <p:nvPr/>
          </p:nvSpPr>
          <p:spPr>
            <a:xfrm>
              <a:off x="0" y="3232626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</p:grpSp>
    </p:spTree>
    <p:extLst>
      <p:ext uri="{BB962C8B-B14F-4D97-AF65-F5344CB8AC3E}">
        <p14:creationId xmlns:p14="http://schemas.microsoft.com/office/powerpoint/2010/main" val="328108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3525500" y="-171450"/>
            <a:ext cx="4000500" cy="10629900"/>
          </a:xfrm>
          <a:prstGeom prst="rect">
            <a:avLst/>
          </a:prstGeom>
          <a:solidFill>
            <a:srgbClr val="F8CF2C">
              <a:alpha val="69803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762000" y="762000"/>
            <a:ext cx="7619492" cy="1029593"/>
            <a:chOff x="0" y="0"/>
            <a:chExt cx="10159322" cy="1372791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1593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b="1" i="0" spc="-42" dirty="0">
                  <a:solidFill>
                    <a:srgbClr val="F8CF2C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220391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6BC93F9-D876-4929-A451-A5AC98D8F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6" y="8998416"/>
            <a:ext cx="1659308" cy="1053168"/>
          </a:xfrm>
          <a:prstGeom prst="rect">
            <a:avLst/>
          </a:prstGeom>
        </p:spPr>
      </p:pic>
      <p:pic>
        <p:nvPicPr>
          <p:cNvPr id="12" name="Picture 11" descr="https://static1.squarespace.com/static/546e372ce4b0653257df39c0/t/54bd2bede4b0bb2b01b280b0/1421683696027/process.png?format=1500w">
            <a:extLst>
              <a:ext uri="{FF2B5EF4-FFF2-40B4-BE49-F238E27FC236}">
                <a16:creationId xmlns:a16="http://schemas.microsoft.com/office/drawing/2014/main" id="{994F7557-CE62-497F-89B1-FD0DA684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7" y="3315472"/>
            <a:ext cx="9821254" cy="285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3">
            <a:extLst>
              <a:ext uri="{FF2B5EF4-FFF2-40B4-BE49-F238E27FC236}">
                <a16:creationId xmlns:a16="http://schemas.microsoft.com/office/drawing/2014/main" id="{9822776D-C9E3-4100-A9ED-5B1D08D2BEAA}"/>
              </a:ext>
            </a:extLst>
          </p:cNvPr>
          <p:cNvGrpSpPr/>
          <p:nvPr/>
        </p:nvGrpSpPr>
        <p:grpSpPr>
          <a:xfrm>
            <a:off x="9144508" y="2094130"/>
            <a:ext cx="7619492" cy="6165505"/>
            <a:chOff x="0" y="57149"/>
            <a:chExt cx="10159322" cy="8220675"/>
          </a:xfrm>
        </p:grpSpPr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035AD152-5C5B-44AA-8AAA-3321682687AA}"/>
                </a:ext>
              </a:extLst>
            </p:cNvPr>
            <p:cNvSpPr txBox="1"/>
            <p:nvPr/>
          </p:nvSpPr>
          <p:spPr>
            <a:xfrm>
              <a:off x="0" y="4394279"/>
              <a:ext cx="101593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</a:pPr>
              <a:r>
                <a:rPr lang="en-US" sz="4200" b="1" spc="-42" dirty="0">
                  <a:solidFill>
                    <a:srgbClr val="F8CF2C"/>
                  </a:solidFill>
                  <a:latin typeface="Montserrat Classic"/>
                </a:rPr>
                <a:t>Conversational experiences</a:t>
              </a:r>
              <a:endParaRPr lang="en-US" sz="4200" b="1" i="0" spc="-42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3D69C77F-9A6E-4B61-AAB2-8262C2AEE0A1}"/>
                </a:ext>
              </a:extLst>
            </p:cNvPr>
            <p:cNvSpPr txBox="1"/>
            <p:nvPr/>
          </p:nvSpPr>
          <p:spPr>
            <a:xfrm>
              <a:off x="0" y="6062345"/>
              <a:ext cx="10159322" cy="221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 dirty="0">
                  <a:solidFill>
                    <a:srgbClr val="FFFEE6"/>
                  </a:solidFill>
                  <a:latin typeface="Montserrat Light"/>
                </a:rPr>
                <a:t>Start Simple. Add Complexity. No dead-ends. With help of Azure Bot</a:t>
              </a:r>
            </a:p>
            <a:p>
              <a:pPr algn="r">
                <a:lnSpc>
                  <a:spcPts val="4500"/>
                </a:lnSpc>
              </a:pPr>
              <a:endParaRPr lang="en-US" sz="3000" spc="30" dirty="0">
                <a:solidFill>
                  <a:srgbClr val="FFFEE6"/>
                </a:solidFill>
                <a:latin typeface="Montserrat Light"/>
              </a:endParaRPr>
            </a:p>
          </p:txBody>
        </p:sp>
        <p:sp>
          <p:nvSpPr>
            <p:cNvPr id="18" name="AutoShape 6">
              <a:extLst>
                <a:ext uri="{FF2B5EF4-FFF2-40B4-BE49-F238E27FC236}">
                  <a16:creationId xmlns:a16="http://schemas.microsoft.com/office/drawing/2014/main" id="{51B5308B-24C6-4CA5-9171-652785E27344}"/>
                </a:ext>
              </a:extLst>
            </p:cNvPr>
            <p:cNvSpPr/>
            <p:nvPr/>
          </p:nvSpPr>
          <p:spPr>
            <a:xfrm>
              <a:off x="9143322" y="5614670"/>
              <a:ext cx="1016000" cy="1524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3C921536-EDF7-4A45-ADBB-F1A0F1A583A5}"/>
                </a:ext>
              </a:extLst>
            </p:cNvPr>
            <p:cNvSpPr txBox="1"/>
            <p:nvPr/>
          </p:nvSpPr>
          <p:spPr>
            <a:xfrm>
              <a:off x="0" y="57149"/>
              <a:ext cx="10159322" cy="2701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920"/>
                </a:lnSpc>
              </a:pPr>
              <a:r>
                <a:rPr lang="en-US" sz="7200" b="1" spc="-72" dirty="0">
                  <a:solidFill>
                    <a:srgbClr val="FFFEE6"/>
                  </a:solidFill>
                  <a:latin typeface="Montserrat Classic"/>
                </a:rPr>
                <a:t>Bot Builder SDK for .NET with C#</a:t>
              </a:r>
              <a:endParaRPr lang="en-US" sz="7200" b="1" i="0" spc="-72" dirty="0">
                <a:solidFill>
                  <a:srgbClr val="FFFEE6"/>
                </a:solidFill>
                <a:latin typeface="Montserrat Class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9524492" cy="3903928"/>
            <a:chOff x="0" y="0"/>
            <a:chExt cx="12699322" cy="520523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200"/>
              <a:ext cx="12699322" cy="1446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61BC6EC-0886-4B0F-B046-E06ACA7E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476500"/>
            <a:ext cx="992664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7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90500" y="-171450"/>
            <a:ext cx="8267700" cy="10629900"/>
          </a:xfrm>
          <a:prstGeom prst="rect">
            <a:avLst/>
          </a:prstGeom>
          <a:solidFill>
            <a:srgbClr val="F8CF2C">
              <a:alpha val="89803"/>
            </a:srgbClr>
          </a:solid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" y="114300"/>
            <a:ext cx="9524492" cy="5058090"/>
            <a:chOff x="0" y="0"/>
            <a:chExt cx="12699322" cy="67441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778000" cy="17780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2138151"/>
              <a:ext cx="12699322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i="0" spc="319" dirty="0">
                  <a:solidFill>
                    <a:srgbClr val="252827"/>
                  </a:solidFill>
                  <a:latin typeface="Montserrat Classic"/>
                </a:rPr>
                <a:t>Building a BOT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3454400"/>
              <a:ext cx="1016000" cy="1524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759199"/>
              <a:ext cx="12699322" cy="2984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Define LUIS Intents and Entities</a:t>
              </a:r>
            </a:p>
            <a:p>
              <a:pPr marL="457200" indent="-457200">
                <a:lnSpc>
                  <a:spcPts val="4499"/>
                </a:lnSpc>
                <a:buFont typeface="Arial" panose="020B0604020202020204" pitchFamily="34" charset="0"/>
                <a:buChar char="•"/>
              </a:pPr>
              <a:r>
                <a:rPr lang="en-US" sz="2999" spc="29" dirty="0">
                  <a:solidFill>
                    <a:srgbClr val="252827"/>
                  </a:solidFill>
                  <a:latin typeface="Montserrat Light"/>
                </a:rPr>
                <a:t>Download Bot Framework Templates and Emulator</a:t>
              </a:r>
            </a:p>
            <a:p>
              <a:pPr>
                <a:lnSpc>
                  <a:spcPts val="4499"/>
                </a:lnSpc>
              </a:pPr>
              <a:endParaRPr lang="en-US" sz="2999" spc="29" dirty="0">
                <a:solidFill>
                  <a:srgbClr val="252827"/>
                </a:solidFill>
                <a:latin typeface="Montserrat Light"/>
              </a:endParaRPr>
            </a:p>
          </p:txBody>
        </p:sp>
      </p:grp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E4496A4-10C5-4564-8B92-2994A239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488942"/>
            <a:ext cx="9677400" cy="671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7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505</Words>
  <Application>Microsoft Office PowerPoint</Application>
  <PresentationFormat>Custom</PresentationFormat>
  <Paragraphs>167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Segoe UI Semilight</vt:lpstr>
      <vt:lpstr>Arial</vt:lpstr>
      <vt:lpstr>Wingdings</vt:lpstr>
      <vt:lpstr>Segoe UI</vt:lpstr>
      <vt:lpstr>Montserrat Light</vt:lpstr>
      <vt:lpstr>Montserrat Classic</vt:lpstr>
      <vt:lpstr>Segoe UI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 ml</dc:creator>
  <cp:lastModifiedBy>sn ml</cp:lastModifiedBy>
  <cp:revision>11</cp:revision>
  <dcterms:created xsi:type="dcterms:W3CDTF">2019-10-29T03:12:53Z</dcterms:created>
  <dcterms:modified xsi:type="dcterms:W3CDTF">2019-10-29T04:46:37Z</dcterms:modified>
</cp:coreProperties>
</file>